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5" r:id="rId4"/>
    <p:sldId id="258" r:id="rId5"/>
    <p:sldId id="276" r:id="rId6"/>
    <p:sldId id="259" r:id="rId7"/>
    <p:sldId id="277" r:id="rId8"/>
    <p:sldId id="260" r:id="rId9"/>
    <p:sldId id="269" r:id="rId10"/>
    <p:sldId id="270" r:id="rId11"/>
    <p:sldId id="271" r:id="rId12"/>
    <p:sldId id="272" r:id="rId13"/>
    <p:sldId id="279" r:id="rId14"/>
    <p:sldId id="273" r:id="rId15"/>
    <p:sldId id="278" r:id="rId16"/>
    <p:sldId id="274" r:id="rId17"/>
    <p:sldId id="267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404A"/>
    <a:srgbClr val="F09820"/>
    <a:srgbClr val="F3AA4C"/>
    <a:srgbClr val="D06762"/>
    <a:srgbClr val="3B3B3B"/>
    <a:srgbClr val="595959"/>
    <a:srgbClr val="FF9429"/>
    <a:srgbClr val="7F7F7F"/>
    <a:srgbClr val="F6BD77"/>
    <a:srgbClr val="F9D19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2652" autoAdjust="0"/>
  </p:normalViewPr>
  <p:slideViewPr>
    <p:cSldViewPr>
      <p:cViewPr>
        <p:scale>
          <a:sx n="125" d="100"/>
          <a:sy n="125" d="100"/>
        </p:scale>
        <p:origin x="-552" y="-3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952F5-44CC-47B1-B059-8F58A7A84D6C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E76B5-6A28-4994-A522-4965394135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E76B5-6A28-4994-A522-49653941355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E76B5-6A28-4994-A522-49653941355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EB72-3CC8-4AB1-8189-F67355F590A9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7E97-F9C8-439B-8069-CC18AE87EC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EB72-3CC8-4AB1-8189-F67355F590A9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7E97-F9C8-439B-8069-CC18AE87EC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EB72-3CC8-4AB1-8189-F67355F590A9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7E97-F9C8-439B-8069-CC18AE87EC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EB72-3CC8-4AB1-8189-F67355F590A9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7E97-F9C8-439B-8069-CC18AE87EC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EB72-3CC8-4AB1-8189-F67355F590A9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7E97-F9C8-439B-8069-CC18AE87EC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EB72-3CC8-4AB1-8189-F67355F590A9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7E97-F9C8-439B-8069-CC18AE87EC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6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EB72-3CC8-4AB1-8189-F67355F590A9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7E97-F9C8-439B-8069-CC18AE87EC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EB72-3CC8-4AB1-8189-F67355F590A9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7E97-F9C8-439B-8069-CC18AE87EC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EB72-3CC8-4AB1-8189-F67355F590A9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7E97-F9C8-439B-8069-CC18AE87EC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EB72-3CC8-4AB1-8189-F67355F590A9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7E97-F9C8-439B-8069-CC18AE87EC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EB72-3CC8-4AB1-8189-F67355F590A9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7E97-F9C8-439B-8069-CC18AE87EC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2EB72-3CC8-4AB1-8189-F67355F590A9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07E97-F9C8-439B-8069-CC18AE87EC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7.png"/><Relationship Id="rId7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ver 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093" y="755142"/>
            <a:ext cx="1511811" cy="521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1702" y="1588353"/>
            <a:ext cx="2974212" cy="865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dirty="0" smtClean="0">
                <a:solidFill>
                  <a:srgbClr val="BE1F24"/>
                </a:solidFill>
                <a:latin typeface="Aileron Bold" pitchFamily="50" charset="0"/>
              </a:rPr>
              <a:t>INSTANT ASSURED</a:t>
            </a:r>
          </a:p>
          <a:p>
            <a:pPr>
              <a:lnSpc>
                <a:spcPts val="3000"/>
              </a:lnSpc>
            </a:pPr>
            <a:r>
              <a:rPr lang="en-US" sz="2400" dirty="0" smtClean="0">
                <a:solidFill>
                  <a:srgbClr val="BE1F24"/>
                </a:solidFill>
                <a:latin typeface="Aileron Bold" pitchFamily="50" charset="0"/>
              </a:rPr>
              <a:t>DELIVERY</a:t>
            </a:r>
            <a:endParaRPr lang="en-US" sz="2400" dirty="0">
              <a:solidFill>
                <a:srgbClr val="BE1F24"/>
              </a:solidFill>
              <a:latin typeface="Aileron Bold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836" y="2382555"/>
            <a:ext cx="2215671" cy="259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100" dirty="0" smtClean="0">
                <a:solidFill>
                  <a:srgbClr val="4B4B4B"/>
                </a:solidFill>
                <a:latin typeface="Aileron SemiBold" pitchFamily="50" charset="0"/>
              </a:rPr>
              <a:t>FOR CRITICAL TRANSACTIONS</a:t>
            </a:r>
            <a:endParaRPr lang="en-US" sz="1100" dirty="0">
              <a:solidFill>
                <a:srgbClr val="4B4B4B"/>
              </a:solidFill>
              <a:latin typeface="Aileron SemiBold" pitchFamily="50" charset="0"/>
            </a:endParaRPr>
          </a:p>
        </p:txBody>
      </p:sp>
      <p:pic>
        <p:nvPicPr>
          <p:cNvPr id="9" name="Picture 8" descr="VF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4629150"/>
            <a:ext cx="1472187" cy="51206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 descr="Slid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6" y="1"/>
            <a:ext cx="9141291" cy="5143499"/>
          </a:xfrm>
          <a:prstGeom prst="rect">
            <a:avLst/>
          </a:prstGeom>
        </p:spPr>
      </p:pic>
      <p:pic>
        <p:nvPicPr>
          <p:cNvPr id="6" name="Picture 5" descr="Hea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350043"/>
            <a:ext cx="569977" cy="1036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0559" y="161925"/>
            <a:ext cx="1880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EA7D22"/>
                </a:solidFill>
                <a:latin typeface="Aileron Bold" pitchFamily="50" charset="0"/>
              </a:rPr>
              <a:t>Configuration</a:t>
            </a:r>
            <a:endParaRPr lang="en-US" sz="2000" dirty="0">
              <a:solidFill>
                <a:srgbClr val="EA7D22"/>
              </a:solidFill>
              <a:latin typeface="Aileron Bold" pitchFamily="50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219200" y="1422053"/>
            <a:ext cx="6629400" cy="2064097"/>
            <a:chOff x="1219200" y="1422053"/>
            <a:chExt cx="6629400" cy="2064097"/>
          </a:xfrm>
        </p:grpSpPr>
        <p:sp>
          <p:nvSpPr>
            <p:cNvPr id="72" name="Rounded Rectangle 71"/>
            <p:cNvSpPr/>
            <p:nvPr/>
          </p:nvSpPr>
          <p:spPr>
            <a:xfrm flipH="1">
              <a:off x="1219200" y="2086670"/>
              <a:ext cx="914400" cy="914400"/>
            </a:xfrm>
            <a:prstGeom prst="roundRect">
              <a:avLst/>
            </a:prstGeom>
            <a:solidFill>
              <a:schemeClr val="bg1"/>
            </a:solidFill>
            <a:ln w="19050" cap="flat">
              <a:solidFill>
                <a:srgbClr val="C8404A"/>
              </a:solidFill>
              <a:round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453367" y="2665440"/>
              <a:ext cx="474810" cy="271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100" dirty="0" smtClean="0">
                  <a:solidFill>
                    <a:srgbClr val="C8404A"/>
                  </a:solidFill>
                  <a:latin typeface="Aileron SemiBold" pitchFamily="50" charset="0"/>
                </a:rPr>
                <a:t>SMS</a:t>
              </a:r>
              <a:endParaRPr lang="en-US" sz="1100" dirty="0">
                <a:solidFill>
                  <a:srgbClr val="C8404A"/>
                </a:solidFill>
                <a:latin typeface="Aileron SemiBold" pitchFamily="50" charset="0"/>
              </a:endParaRPr>
            </a:p>
          </p:txBody>
        </p:sp>
        <p:sp>
          <p:nvSpPr>
            <p:cNvPr id="71" name="Rounded Rectangle 70"/>
            <p:cNvSpPr/>
            <p:nvPr/>
          </p:nvSpPr>
          <p:spPr>
            <a:xfrm flipH="1">
              <a:off x="3124200" y="2086670"/>
              <a:ext cx="914400" cy="914400"/>
            </a:xfrm>
            <a:prstGeom prst="roundRect">
              <a:avLst/>
            </a:prstGeom>
            <a:solidFill>
              <a:schemeClr val="bg1"/>
            </a:solidFill>
            <a:ln w="19050" cap="flat">
              <a:solidFill>
                <a:srgbClr val="F09820"/>
              </a:solidFill>
              <a:round/>
            </a:ln>
            <a:effec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352017" y="2665440"/>
              <a:ext cx="481222" cy="271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100" dirty="0" smtClean="0">
                  <a:solidFill>
                    <a:srgbClr val="F09820"/>
                  </a:solidFill>
                  <a:latin typeface="Aileron SemiBold" pitchFamily="50" charset="0"/>
                </a:rPr>
                <a:t>OBD</a:t>
              </a:r>
              <a:endParaRPr lang="en-US" sz="1100" dirty="0">
                <a:solidFill>
                  <a:srgbClr val="F09820"/>
                </a:solidFill>
                <a:latin typeface="Aileron SemiBold" pitchFamily="50" charset="0"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 flipH="1">
              <a:off x="5029200" y="2086670"/>
              <a:ext cx="914400" cy="914400"/>
            </a:xfrm>
            <a:prstGeom prst="roundRect">
              <a:avLst/>
            </a:prstGeom>
            <a:solidFill>
              <a:schemeClr val="bg1"/>
            </a:solidFill>
            <a:ln w="19050" cap="flat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200650" y="2665440"/>
              <a:ext cx="607859" cy="271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ileron SemiBold" pitchFamily="50" charset="0"/>
                </a:rPr>
                <a:t>EMAIL</a:t>
              </a:r>
              <a:endPara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ileron SemiBold" pitchFamily="50" charset="0"/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 flipH="1">
              <a:off x="6934200" y="2086670"/>
              <a:ext cx="914400" cy="914400"/>
            </a:xfrm>
            <a:prstGeom prst="roundRect">
              <a:avLst/>
            </a:prstGeom>
            <a:solidFill>
              <a:schemeClr val="bg1"/>
            </a:solidFill>
            <a:ln w="19050" cap="flat">
              <a:solidFill>
                <a:srgbClr val="7F7F7F"/>
              </a:solidFill>
              <a:round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119155" y="2665440"/>
              <a:ext cx="540533" cy="271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ileron SemiBold" pitchFamily="50" charset="0"/>
                </a:rPr>
                <a:t>USER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ileron SemiBold" pitchFamily="50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524000" y="1422053"/>
              <a:ext cx="2105063" cy="436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A voice OBD is initiated if SMS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is not delivered within X seconds</a:t>
              </a:r>
              <a:endParaRPr lang="en-US" sz="1000" dirty="0">
                <a:solidFill>
                  <a:srgbClr val="3B3B3B"/>
                </a:solidFill>
                <a:latin typeface="Aileron SemiBold" pitchFamily="50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105184" y="3229670"/>
              <a:ext cx="3050835" cy="256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An email is initiated if voice OBD is not successful</a:t>
              </a:r>
              <a:endParaRPr lang="en-US" sz="1000" dirty="0">
                <a:solidFill>
                  <a:srgbClr val="3B3B3B"/>
                </a:solidFill>
                <a:latin typeface="Aileron SemiBold" pitchFamily="50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233863" y="2293988"/>
              <a:ext cx="57900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rgbClr val="3B3B3B"/>
                  </a:solidFill>
                  <a:latin typeface="Aileron SemiBold" pitchFamily="50" charset="0"/>
                </a:rPr>
                <a:t>FAILED</a:t>
              </a:r>
              <a:endParaRPr lang="en-US" sz="900" dirty="0">
                <a:solidFill>
                  <a:srgbClr val="3B3B3B"/>
                </a:solidFill>
                <a:latin typeface="Aileron SemiBold" pitchFamily="50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019801" y="2293988"/>
              <a:ext cx="83819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3B3B3B"/>
                  </a:solidFill>
                  <a:latin typeface="Aileron SemiBold" pitchFamily="50" charset="0"/>
                </a:rPr>
                <a:t>DELIVERED</a:t>
              </a:r>
              <a:endParaRPr lang="en-US" sz="900" dirty="0">
                <a:solidFill>
                  <a:srgbClr val="3B3B3B"/>
                </a:solidFill>
                <a:latin typeface="Aileron SemiBold" pitchFamily="50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342790" y="2293988"/>
              <a:ext cx="57900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rgbClr val="3B3B3B"/>
                  </a:solidFill>
                  <a:latin typeface="Aileron SemiBold" pitchFamily="50" charset="0"/>
                </a:rPr>
                <a:t>FAILED</a:t>
              </a:r>
              <a:endParaRPr lang="en-US" sz="900" dirty="0">
                <a:solidFill>
                  <a:srgbClr val="3B3B3B"/>
                </a:solidFill>
                <a:latin typeface="Aileron SemiBold" pitchFamily="50" charset="0"/>
              </a:endParaRPr>
            </a:p>
          </p:txBody>
        </p:sp>
        <p:cxnSp>
          <p:nvCxnSpPr>
            <p:cNvPr id="102" name="Straight Arrow Connector 101"/>
            <p:cNvCxnSpPr/>
            <p:nvPr/>
          </p:nvCxnSpPr>
          <p:spPr>
            <a:xfrm>
              <a:off x="2276474" y="2543870"/>
              <a:ext cx="731520" cy="0"/>
            </a:xfrm>
            <a:prstGeom prst="straightConnector1">
              <a:avLst/>
            </a:prstGeom>
            <a:ln w="12700">
              <a:solidFill>
                <a:srgbClr val="C8404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4191000" y="2543870"/>
              <a:ext cx="731520" cy="0"/>
            </a:xfrm>
            <a:prstGeom prst="straightConnector1">
              <a:avLst/>
            </a:prstGeom>
            <a:ln w="12700">
              <a:solidFill>
                <a:srgbClr val="F0982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6096000" y="2543870"/>
              <a:ext cx="731520" cy="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9" name="Picture 108" descr="SM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85032" y="2281237"/>
              <a:ext cx="411480" cy="411480"/>
            </a:xfrm>
            <a:prstGeom prst="rect">
              <a:avLst/>
            </a:prstGeom>
          </p:spPr>
        </p:pic>
        <p:pic>
          <p:nvPicPr>
            <p:cNvPr id="110" name="Picture 109" descr="SMS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18892" y="2313241"/>
              <a:ext cx="347472" cy="347472"/>
            </a:xfrm>
            <a:prstGeom prst="rect">
              <a:avLst/>
            </a:prstGeom>
          </p:spPr>
        </p:pic>
        <p:pic>
          <p:nvPicPr>
            <p:cNvPr id="111" name="Picture 110" descr="SMS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21699" y="2304097"/>
              <a:ext cx="365760" cy="365760"/>
            </a:xfrm>
            <a:prstGeom prst="rect">
              <a:avLst/>
            </a:prstGeom>
          </p:spPr>
        </p:pic>
        <p:pic>
          <p:nvPicPr>
            <p:cNvPr id="112" name="Picture 111" descr="SMS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06541" y="2304097"/>
              <a:ext cx="365760" cy="365760"/>
            </a:xfrm>
            <a:prstGeom prst="rect">
              <a:avLst/>
            </a:prstGeom>
          </p:spPr>
        </p:pic>
      </p:grpSp>
      <p:pic>
        <p:nvPicPr>
          <p:cNvPr id="27" name="Picture 26" descr="Pagen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66296" y="4487778"/>
            <a:ext cx="426721" cy="42672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507058" y="4552951"/>
            <a:ext cx="332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Aileron" pitchFamily="50" charset="0"/>
              </a:rPr>
              <a:t>10</a:t>
            </a:r>
            <a:endParaRPr lang="en-US" sz="1000" dirty="0">
              <a:solidFill>
                <a:schemeClr val="bg1"/>
              </a:solidFill>
              <a:latin typeface="Aileron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 descr="Slid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6" y="1"/>
            <a:ext cx="9141291" cy="5143499"/>
          </a:xfrm>
          <a:prstGeom prst="rect">
            <a:avLst/>
          </a:prstGeom>
        </p:spPr>
      </p:pic>
      <p:pic>
        <p:nvPicPr>
          <p:cNvPr id="6" name="Picture 5" descr="Hea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350043"/>
            <a:ext cx="569977" cy="1036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0559" y="161925"/>
            <a:ext cx="1880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EA7D22"/>
                </a:solidFill>
                <a:latin typeface="Aileron Bold" pitchFamily="50" charset="0"/>
              </a:rPr>
              <a:t>Configuration</a:t>
            </a:r>
            <a:endParaRPr lang="en-US" sz="2000" dirty="0">
              <a:solidFill>
                <a:srgbClr val="EA7D22"/>
              </a:solidFill>
              <a:latin typeface="Aileron Bold" pitchFamily="50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133600" y="1428750"/>
            <a:ext cx="4724400" cy="2061467"/>
            <a:chOff x="2133600" y="1428750"/>
            <a:chExt cx="4724400" cy="2061467"/>
          </a:xfrm>
        </p:grpSpPr>
        <p:sp>
          <p:nvSpPr>
            <p:cNvPr id="69" name="Rounded Rectangle 68"/>
            <p:cNvSpPr/>
            <p:nvPr/>
          </p:nvSpPr>
          <p:spPr>
            <a:xfrm flipH="1">
              <a:off x="5943600" y="2086670"/>
              <a:ext cx="914400" cy="914400"/>
            </a:xfrm>
            <a:prstGeom prst="roundRect">
              <a:avLst/>
            </a:prstGeom>
            <a:solidFill>
              <a:schemeClr val="bg1"/>
            </a:solidFill>
            <a:ln w="19050" cap="flat">
              <a:solidFill>
                <a:srgbClr val="7F7F7F"/>
              </a:solidFill>
              <a:round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128555" y="2665440"/>
              <a:ext cx="540533" cy="271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ileron SemiBold" pitchFamily="50" charset="0"/>
                </a:rPr>
                <a:t>USER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ileron SemiBold" pitchFamily="50" charset="0"/>
              </a:endParaRPr>
            </a:p>
          </p:txBody>
        </p:sp>
        <p:pic>
          <p:nvPicPr>
            <p:cNvPr id="112" name="Picture 111" descr="SM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15941" y="2297874"/>
              <a:ext cx="365760" cy="365760"/>
            </a:xfrm>
            <a:prstGeom prst="rect">
              <a:avLst/>
            </a:prstGeom>
          </p:spPr>
        </p:pic>
        <p:sp>
          <p:nvSpPr>
            <p:cNvPr id="72" name="Rounded Rectangle 71"/>
            <p:cNvSpPr/>
            <p:nvPr/>
          </p:nvSpPr>
          <p:spPr>
            <a:xfrm flipH="1">
              <a:off x="2133600" y="2086670"/>
              <a:ext cx="914400" cy="914400"/>
            </a:xfrm>
            <a:prstGeom prst="roundRect">
              <a:avLst/>
            </a:prstGeom>
            <a:solidFill>
              <a:schemeClr val="bg1"/>
            </a:solidFill>
            <a:ln w="19050" cap="flat">
              <a:solidFill>
                <a:srgbClr val="C8404A"/>
              </a:solidFill>
              <a:round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367767" y="2665440"/>
              <a:ext cx="474810" cy="271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100" dirty="0" smtClean="0">
                  <a:solidFill>
                    <a:srgbClr val="C8404A"/>
                  </a:solidFill>
                  <a:latin typeface="Aileron SemiBold" pitchFamily="50" charset="0"/>
                </a:rPr>
                <a:t>SMS</a:t>
              </a:r>
              <a:endParaRPr lang="en-US" sz="1100" dirty="0">
                <a:solidFill>
                  <a:srgbClr val="C8404A"/>
                </a:solidFill>
                <a:latin typeface="Aileron SemiBold" pitchFamily="50" charset="0"/>
              </a:endParaRPr>
            </a:p>
          </p:txBody>
        </p:sp>
        <p:sp>
          <p:nvSpPr>
            <p:cNvPr id="71" name="Rounded Rectangle 70"/>
            <p:cNvSpPr/>
            <p:nvPr/>
          </p:nvSpPr>
          <p:spPr>
            <a:xfrm flipH="1">
              <a:off x="4038600" y="2086670"/>
              <a:ext cx="914400" cy="914400"/>
            </a:xfrm>
            <a:prstGeom prst="roundRect">
              <a:avLst/>
            </a:prstGeom>
            <a:solidFill>
              <a:schemeClr val="bg1"/>
            </a:solidFill>
            <a:ln w="19050" cap="flat">
              <a:solidFill>
                <a:srgbClr val="F09820"/>
              </a:solidFill>
              <a:round/>
            </a:ln>
            <a:effec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299084" y="2665440"/>
              <a:ext cx="404278" cy="271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100" dirty="0" smtClean="0">
                  <a:solidFill>
                    <a:srgbClr val="F09820"/>
                  </a:solidFill>
                  <a:latin typeface="Aileron SemiBold" pitchFamily="50" charset="0"/>
                </a:rPr>
                <a:t>IVR</a:t>
              </a:r>
              <a:endParaRPr lang="en-US" sz="1100" dirty="0">
                <a:solidFill>
                  <a:srgbClr val="F09820"/>
                </a:solidFill>
                <a:latin typeface="Aileron SemiBold" pitchFamily="50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257190" y="2293988"/>
              <a:ext cx="57900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rgbClr val="3B3B3B"/>
                  </a:solidFill>
                  <a:latin typeface="Aileron SemiBold" pitchFamily="50" charset="0"/>
                </a:rPr>
                <a:t>FAILED</a:t>
              </a:r>
              <a:endParaRPr lang="en-US" sz="900" dirty="0">
                <a:solidFill>
                  <a:srgbClr val="3B3B3B"/>
                </a:solidFill>
                <a:latin typeface="Aileron SemiBold" pitchFamily="50" charset="0"/>
              </a:endParaRPr>
            </a:p>
          </p:txBody>
        </p:sp>
        <p:cxnSp>
          <p:nvCxnSpPr>
            <p:cNvPr id="102" name="Straight Arrow Connector 101"/>
            <p:cNvCxnSpPr/>
            <p:nvPr/>
          </p:nvCxnSpPr>
          <p:spPr>
            <a:xfrm>
              <a:off x="3190874" y="2543870"/>
              <a:ext cx="731520" cy="0"/>
            </a:xfrm>
            <a:prstGeom prst="straightConnector1">
              <a:avLst/>
            </a:prstGeom>
            <a:ln w="12700">
              <a:solidFill>
                <a:srgbClr val="C8404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flipH="1">
              <a:off x="5086350" y="2543870"/>
              <a:ext cx="731520" cy="0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9" name="Picture 108" descr="SMS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99432" y="2275014"/>
              <a:ext cx="411480" cy="411480"/>
            </a:xfrm>
            <a:prstGeom prst="rect">
              <a:avLst/>
            </a:prstGeom>
          </p:spPr>
        </p:pic>
        <p:pic>
          <p:nvPicPr>
            <p:cNvPr id="110" name="Picture 109" descr="SMS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95483" y="2275014"/>
              <a:ext cx="411480" cy="41148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2286000" y="1428750"/>
              <a:ext cx="2627642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If SMS is not delivered to the user, he will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be displayed an IVR number on his device</a:t>
              </a:r>
              <a:endParaRPr lang="en-US" sz="1000" dirty="0">
                <a:solidFill>
                  <a:srgbClr val="3B3B3B"/>
                </a:solidFill>
                <a:latin typeface="Aileron SemiBold" pitchFamily="50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086888" y="3233737"/>
              <a:ext cx="2757486" cy="256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User can call on the IVR number to hear OTP</a:t>
              </a:r>
              <a:endParaRPr lang="en-US" sz="1000" dirty="0">
                <a:solidFill>
                  <a:srgbClr val="3B3B3B"/>
                </a:solidFill>
                <a:latin typeface="Aileron SemiBold" pitchFamily="50" charset="0"/>
              </a:endParaRPr>
            </a:p>
          </p:txBody>
        </p:sp>
      </p:grpSp>
      <p:pic>
        <p:nvPicPr>
          <p:cNvPr id="21" name="Picture 20" descr="Pagen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66296" y="4487778"/>
            <a:ext cx="426721" cy="42672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507058" y="4552951"/>
            <a:ext cx="332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Aileron" pitchFamily="50" charset="0"/>
              </a:rPr>
              <a:t>11</a:t>
            </a:r>
            <a:endParaRPr lang="en-US" sz="1000" dirty="0">
              <a:solidFill>
                <a:schemeClr val="bg1"/>
              </a:solidFill>
              <a:latin typeface="Aileron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 descr="Slid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6" y="1"/>
            <a:ext cx="9141291" cy="5143499"/>
          </a:xfrm>
          <a:prstGeom prst="rect">
            <a:avLst/>
          </a:prstGeom>
        </p:spPr>
      </p:pic>
      <p:pic>
        <p:nvPicPr>
          <p:cNvPr id="6" name="Picture 5" descr="Hea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350043"/>
            <a:ext cx="569977" cy="1036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0559" y="161925"/>
            <a:ext cx="1880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EA7D22"/>
                </a:solidFill>
                <a:latin typeface="Aileron Bold" pitchFamily="50" charset="0"/>
              </a:rPr>
              <a:t>Configuration</a:t>
            </a:r>
            <a:endParaRPr lang="en-US" sz="2000" dirty="0">
              <a:solidFill>
                <a:srgbClr val="EA7D22"/>
              </a:solidFill>
              <a:latin typeface="Aileron Bold" pitchFamily="50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219200" y="1242308"/>
            <a:ext cx="6629400" cy="2438073"/>
            <a:chOff x="1219200" y="1242308"/>
            <a:chExt cx="6629400" cy="2438073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4191000" y="2542332"/>
              <a:ext cx="731520" cy="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6096000" y="2542332"/>
              <a:ext cx="731520" cy="0"/>
            </a:xfrm>
            <a:prstGeom prst="straightConnector1">
              <a:avLst/>
            </a:prstGeom>
            <a:ln w="12700">
              <a:solidFill>
                <a:srgbClr val="F0982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30"/>
            <p:cNvSpPr/>
            <p:nvPr/>
          </p:nvSpPr>
          <p:spPr>
            <a:xfrm flipH="1">
              <a:off x="5029200" y="2085975"/>
              <a:ext cx="914400" cy="914400"/>
            </a:xfrm>
            <a:prstGeom prst="roundRect">
              <a:avLst/>
            </a:prstGeom>
            <a:solidFill>
              <a:schemeClr val="bg1"/>
            </a:solidFill>
            <a:ln w="19050" cap="flat">
              <a:solidFill>
                <a:srgbClr val="F09820"/>
              </a:solidFill>
              <a:round/>
            </a:ln>
            <a:effec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257017" y="2664745"/>
              <a:ext cx="481222" cy="271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100" dirty="0" smtClean="0">
                  <a:solidFill>
                    <a:srgbClr val="F09820"/>
                  </a:solidFill>
                  <a:latin typeface="Aileron SemiBold" pitchFamily="50" charset="0"/>
                </a:rPr>
                <a:t>OBD</a:t>
              </a:r>
              <a:endParaRPr lang="en-US" sz="1100" dirty="0">
                <a:solidFill>
                  <a:srgbClr val="F09820"/>
                </a:solidFill>
                <a:latin typeface="Aileron SemiBold" pitchFamily="50" charset="0"/>
              </a:endParaRPr>
            </a:p>
          </p:txBody>
        </p:sp>
        <p:pic>
          <p:nvPicPr>
            <p:cNvPr id="33" name="Picture 32" descr="SM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23892" y="2312546"/>
              <a:ext cx="347472" cy="347472"/>
            </a:xfrm>
            <a:prstGeom prst="rect">
              <a:avLst/>
            </a:prstGeom>
          </p:spPr>
        </p:pic>
        <p:sp>
          <p:nvSpPr>
            <p:cNvPr id="36" name="Rounded Rectangle 35"/>
            <p:cNvSpPr/>
            <p:nvPr/>
          </p:nvSpPr>
          <p:spPr>
            <a:xfrm flipH="1">
              <a:off x="3124200" y="2085975"/>
              <a:ext cx="914400" cy="914400"/>
            </a:xfrm>
            <a:prstGeom prst="roundRect">
              <a:avLst/>
            </a:prstGeom>
            <a:solidFill>
              <a:schemeClr val="bg1"/>
            </a:solidFill>
            <a:ln w="19050" cap="flat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295650" y="2664745"/>
              <a:ext cx="607859" cy="271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ileron SemiBold" pitchFamily="50" charset="0"/>
                </a:rPr>
                <a:t>EMAIL</a:t>
              </a:r>
              <a:endPara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ileron SemiBold" pitchFamily="50" charset="0"/>
              </a:endParaRPr>
            </a:p>
          </p:txBody>
        </p:sp>
        <p:pic>
          <p:nvPicPr>
            <p:cNvPr id="38" name="Picture 37" descr="SMS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16699" y="2303402"/>
              <a:ext cx="365760" cy="365760"/>
            </a:xfrm>
            <a:prstGeom prst="rect">
              <a:avLst/>
            </a:prstGeom>
          </p:spPr>
        </p:pic>
        <p:sp>
          <p:nvSpPr>
            <p:cNvPr id="72" name="Rounded Rectangle 71"/>
            <p:cNvSpPr/>
            <p:nvPr/>
          </p:nvSpPr>
          <p:spPr>
            <a:xfrm flipH="1">
              <a:off x="1219200" y="2086670"/>
              <a:ext cx="914400" cy="914400"/>
            </a:xfrm>
            <a:prstGeom prst="roundRect">
              <a:avLst/>
            </a:prstGeom>
            <a:solidFill>
              <a:schemeClr val="bg1"/>
            </a:solidFill>
            <a:ln w="19050" cap="flat">
              <a:solidFill>
                <a:srgbClr val="C8404A"/>
              </a:solidFill>
              <a:round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453367" y="2665440"/>
              <a:ext cx="474810" cy="271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100" dirty="0" smtClean="0">
                  <a:solidFill>
                    <a:srgbClr val="C8404A"/>
                  </a:solidFill>
                  <a:latin typeface="Aileron SemiBold" pitchFamily="50" charset="0"/>
                </a:rPr>
                <a:t>SMS</a:t>
              </a:r>
              <a:endParaRPr lang="en-US" sz="1100" dirty="0">
                <a:solidFill>
                  <a:srgbClr val="C8404A"/>
                </a:solidFill>
                <a:latin typeface="Aileron SemiBold" pitchFamily="50" charset="0"/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 flipH="1">
              <a:off x="6934200" y="2086670"/>
              <a:ext cx="914400" cy="914400"/>
            </a:xfrm>
            <a:prstGeom prst="roundRect">
              <a:avLst/>
            </a:prstGeom>
            <a:solidFill>
              <a:schemeClr val="bg1"/>
            </a:solidFill>
            <a:ln w="19050" cap="flat">
              <a:solidFill>
                <a:srgbClr val="7F7F7F"/>
              </a:solidFill>
              <a:round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119155" y="2665440"/>
              <a:ext cx="540533" cy="271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ileron SemiBold" pitchFamily="50" charset="0"/>
                </a:rPr>
                <a:t>USER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ileron SemiBold" pitchFamily="50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303534" y="2293988"/>
              <a:ext cx="47801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rgbClr val="3B3B3B"/>
                  </a:solidFill>
                  <a:latin typeface="Aileron SemiBold" pitchFamily="50" charset="0"/>
                </a:rPr>
                <a:t>SENT</a:t>
              </a:r>
              <a:endParaRPr lang="en-US" sz="900" dirty="0">
                <a:solidFill>
                  <a:srgbClr val="3B3B3B"/>
                </a:solidFill>
                <a:latin typeface="Aileron SemiBold" pitchFamily="50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172201" y="2293988"/>
              <a:ext cx="53339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3B3B3B"/>
                  </a:solidFill>
                  <a:latin typeface="Aileron SemiBold" pitchFamily="50" charset="0"/>
                </a:rPr>
                <a:t>SENT</a:t>
              </a:r>
              <a:endParaRPr lang="en-US" sz="900" dirty="0">
                <a:solidFill>
                  <a:srgbClr val="3B3B3B"/>
                </a:solidFill>
                <a:latin typeface="Aileron SemiBold" pitchFamily="50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362200" y="2293988"/>
              <a:ext cx="47801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rgbClr val="3B3B3B"/>
                  </a:solidFill>
                  <a:latin typeface="Aileron SemiBold" pitchFamily="50" charset="0"/>
                </a:rPr>
                <a:t>SENT</a:t>
              </a:r>
              <a:endParaRPr lang="en-US" sz="900" dirty="0">
                <a:solidFill>
                  <a:srgbClr val="3B3B3B"/>
                </a:solidFill>
                <a:latin typeface="Aileron SemiBold" pitchFamily="50" charset="0"/>
              </a:endParaRPr>
            </a:p>
          </p:txBody>
        </p:sp>
        <p:cxnSp>
          <p:nvCxnSpPr>
            <p:cNvPr id="102" name="Straight Arrow Connector 101"/>
            <p:cNvCxnSpPr/>
            <p:nvPr/>
          </p:nvCxnSpPr>
          <p:spPr>
            <a:xfrm>
              <a:off x="2276474" y="2542332"/>
              <a:ext cx="731520" cy="0"/>
            </a:xfrm>
            <a:prstGeom prst="straightConnector1">
              <a:avLst/>
            </a:prstGeom>
            <a:ln w="12700">
              <a:solidFill>
                <a:srgbClr val="C8404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9" name="Picture 108" descr="SMS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85032" y="2281237"/>
              <a:ext cx="411480" cy="411480"/>
            </a:xfrm>
            <a:prstGeom prst="rect">
              <a:avLst/>
            </a:prstGeom>
          </p:spPr>
        </p:pic>
        <p:pic>
          <p:nvPicPr>
            <p:cNvPr id="112" name="Picture 111" descr="SMS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06541" y="2304097"/>
              <a:ext cx="365760" cy="36576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383268" y="3228975"/>
              <a:ext cx="2484975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Varied other configuration can be done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as required by customers</a:t>
              </a:r>
              <a:endParaRPr lang="en-US" sz="1000" dirty="0">
                <a:solidFill>
                  <a:srgbClr val="3B3B3B"/>
                </a:solidFill>
                <a:latin typeface="Aileron SemiBold" pitchFamily="50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341170" y="1242308"/>
              <a:ext cx="2621230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For critical communication, all 3 channels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can be used simultaneously to deliver the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OTP or intended communication</a:t>
              </a:r>
              <a:endParaRPr lang="en-US" sz="1000" dirty="0">
                <a:solidFill>
                  <a:srgbClr val="3B3B3B"/>
                </a:solidFill>
                <a:latin typeface="Aileron SemiBold" pitchFamily="50" charset="0"/>
              </a:endParaRPr>
            </a:p>
          </p:txBody>
        </p:sp>
      </p:grpSp>
      <p:pic>
        <p:nvPicPr>
          <p:cNvPr id="29" name="Picture 28" descr="Pagen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66296" y="4487778"/>
            <a:ext cx="426721" cy="42672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507058" y="4552951"/>
            <a:ext cx="332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Aileron" pitchFamily="50" charset="0"/>
              </a:rPr>
              <a:t>12</a:t>
            </a:r>
            <a:endParaRPr lang="en-US" sz="1000" dirty="0">
              <a:solidFill>
                <a:schemeClr val="bg1"/>
              </a:solidFill>
              <a:latin typeface="Aileron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Use C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0" y="4643452"/>
            <a:ext cx="9144000" cy="500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Valuefirst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676305"/>
            <a:ext cx="1357322" cy="43434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029200" y="2034630"/>
            <a:ext cx="27556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Aileron" pitchFamily="50" charset="0"/>
                <a:ea typeface="Lato Semibold" pitchFamily="34" charset="0"/>
                <a:cs typeface="Lato Semibold" pitchFamily="34" charset="0"/>
              </a:rPr>
              <a:t>USE CASE</a:t>
            </a:r>
            <a:endParaRPr lang="en-US" sz="4400" dirty="0">
              <a:solidFill>
                <a:schemeClr val="bg1"/>
              </a:solidFill>
              <a:latin typeface="Aileron" pitchFamily="50" charset="0"/>
              <a:ea typeface="Lato Semibold" pitchFamily="34" charset="0"/>
              <a:cs typeface="Lato Semibold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800600" y="1733550"/>
            <a:ext cx="45719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350043"/>
            <a:ext cx="569977" cy="1036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0559" y="161925"/>
            <a:ext cx="1293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EA7D22"/>
                </a:solidFill>
                <a:latin typeface="Aileron Bold" pitchFamily="50" charset="0"/>
              </a:rPr>
              <a:t>Use Case</a:t>
            </a:r>
            <a:endParaRPr lang="en-US" sz="2000" dirty="0">
              <a:solidFill>
                <a:srgbClr val="EA7D22"/>
              </a:solidFill>
              <a:latin typeface="Aileron Bold" pitchFamily="50" charset="0"/>
            </a:endParaRPr>
          </a:p>
        </p:txBody>
      </p:sp>
      <p:pic>
        <p:nvPicPr>
          <p:cNvPr id="118" name="Picture 117" descr="Pagen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6296" y="4487778"/>
            <a:ext cx="426721" cy="426721"/>
          </a:xfrm>
          <a:prstGeom prst="rect">
            <a:avLst/>
          </a:prstGeom>
        </p:spPr>
      </p:pic>
      <p:sp>
        <p:nvSpPr>
          <p:cNvPr id="119" name="TextBox 118"/>
          <p:cNvSpPr txBox="1"/>
          <p:nvPr/>
        </p:nvSpPr>
        <p:spPr>
          <a:xfrm>
            <a:off x="8507058" y="4552951"/>
            <a:ext cx="332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Aileron" pitchFamily="50" charset="0"/>
              </a:rPr>
              <a:t>14</a:t>
            </a:r>
            <a:endParaRPr lang="en-US" sz="1000" dirty="0">
              <a:solidFill>
                <a:schemeClr val="bg1"/>
              </a:solidFill>
              <a:latin typeface="Aileron" pitchFamily="50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524000" y="874008"/>
            <a:ext cx="6096000" cy="3611828"/>
            <a:chOff x="1524000" y="874008"/>
            <a:chExt cx="6096000" cy="3611828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3736975" y="1047750"/>
              <a:ext cx="911225" cy="1743077"/>
            </a:xfrm>
            <a:prstGeom prst="line">
              <a:avLst/>
            </a:prstGeom>
            <a:ln w="19050">
              <a:solidFill>
                <a:srgbClr val="F098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050631" y="2059781"/>
              <a:ext cx="1121569" cy="1731169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2590800" y="1352550"/>
              <a:ext cx="1555532" cy="2031125"/>
            </a:xfrm>
            <a:prstGeom prst="line">
              <a:avLst/>
            </a:prstGeom>
            <a:ln w="1905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4481576" y="2657037"/>
              <a:ext cx="914400" cy="1828799"/>
            </a:xfrm>
            <a:prstGeom prst="line">
              <a:avLst/>
            </a:prstGeom>
            <a:ln w="19050">
              <a:solidFill>
                <a:srgbClr val="F3AA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4162425" y="2038350"/>
              <a:ext cx="3457575" cy="0"/>
            </a:xfrm>
            <a:prstGeom prst="line">
              <a:avLst/>
            </a:prstGeom>
            <a:ln w="19050">
              <a:solidFill>
                <a:srgbClr val="C840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524000" y="3409950"/>
              <a:ext cx="3467100" cy="0"/>
            </a:xfrm>
            <a:prstGeom prst="line">
              <a:avLst/>
            </a:prstGeom>
            <a:ln w="19050">
              <a:solidFill>
                <a:srgbClr val="D067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5410200" y="1085850"/>
              <a:ext cx="2209800" cy="8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900" dirty="0" smtClean="0">
                  <a:solidFill>
                    <a:srgbClr val="3B3B3B"/>
                  </a:solidFill>
                  <a:latin typeface="Aileron SemiBold" pitchFamily="50" charset="0"/>
                </a:rPr>
                <a:t>OTP, Password reset, Payment confirmation, Policy EMI reminders, Cheque bounce, Funds transfer, Loan approval, Renewal reminders</a:t>
              </a:r>
              <a:endParaRPr lang="en-US" sz="900" dirty="0">
                <a:solidFill>
                  <a:srgbClr val="3B3B3B"/>
                </a:solidFill>
                <a:latin typeface="Aileron SemiBold" pitchFamily="50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714501" y="3524250"/>
              <a:ext cx="2247899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900" dirty="0" smtClean="0">
                  <a:solidFill>
                    <a:srgbClr val="3B3B3B"/>
                  </a:solidFill>
                  <a:latin typeface="Aileron SemiBold" pitchFamily="50" charset="0"/>
                </a:rPr>
                <a:t>OTP, Mobile verification, Password reset, Cart abandonment, Transaction confirmation, Delivery notifications</a:t>
              </a:r>
              <a:endParaRPr lang="en-US" sz="900" dirty="0">
                <a:solidFill>
                  <a:srgbClr val="3B3B3B"/>
                </a:solidFill>
                <a:latin typeface="Aileron SemiBold" pitchFamily="50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857500" y="874008"/>
              <a:ext cx="137160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900" dirty="0" smtClean="0">
                  <a:solidFill>
                    <a:srgbClr val="3B3B3B"/>
                  </a:solidFill>
                  <a:latin typeface="Aileron SemiBold" pitchFamily="50" charset="0"/>
                </a:rPr>
                <a:t>Appointment schedule/reschedule, Test results</a:t>
              </a:r>
              <a:endParaRPr lang="en-US" sz="900" dirty="0">
                <a:solidFill>
                  <a:srgbClr val="3B3B3B"/>
                </a:solidFill>
                <a:latin typeface="Aileron SemiBold" pitchFamily="50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793457" y="3967483"/>
              <a:ext cx="1371600" cy="433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900" dirty="0" smtClean="0">
                  <a:solidFill>
                    <a:srgbClr val="3B3B3B"/>
                  </a:solidFill>
                  <a:latin typeface="Aileron SemiBold" pitchFamily="50" charset="0"/>
                </a:rPr>
                <a:t>Exam notifications, Schedule, Admit cards</a:t>
              </a:r>
              <a:endParaRPr lang="en-US" sz="900" dirty="0">
                <a:solidFill>
                  <a:srgbClr val="3B3B3B"/>
                </a:solidFill>
                <a:latin typeface="Aileron SemiBold" pitchFamily="50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791200" y="2876550"/>
              <a:ext cx="1676400" cy="433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900" dirty="0" smtClean="0">
                  <a:solidFill>
                    <a:srgbClr val="3B3B3B"/>
                  </a:solidFill>
                  <a:latin typeface="Aileron SemiBold" pitchFamily="50" charset="0"/>
                </a:rPr>
                <a:t>Downtime communications, Maintenance activity</a:t>
              </a:r>
              <a:endParaRPr lang="en-US" sz="900" dirty="0">
                <a:solidFill>
                  <a:srgbClr val="3B3B3B"/>
                </a:solidFill>
                <a:latin typeface="Aileron SemiBold" pitchFamily="50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524000" y="2190750"/>
              <a:ext cx="182880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900" dirty="0" smtClean="0">
                  <a:solidFill>
                    <a:srgbClr val="3B3B3B"/>
                  </a:solidFill>
                  <a:latin typeface="Aileron SemiBold" pitchFamily="50" charset="0"/>
                </a:rPr>
                <a:t>Rescheduling notification, Delay information, Transaction notification</a:t>
              </a:r>
              <a:endParaRPr lang="en-US" sz="900" dirty="0">
                <a:solidFill>
                  <a:srgbClr val="3B3B3B"/>
                </a:solidFill>
                <a:latin typeface="Aileron SemiBold" pitchFamily="50" charset="0"/>
              </a:endParaRPr>
            </a:p>
          </p:txBody>
        </p:sp>
        <p:pic>
          <p:nvPicPr>
            <p:cNvPr id="106" name="Picture 105" descr="UseCase_Artboard 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0" y="2724150"/>
              <a:ext cx="640080" cy="640080"/>
            </a:xfrm>
            <a:prstGeom prst="rect">
              <a:avLst/>
            </a:prstGeom>
          </p:spPr>
        </p:pic>
        <p:pic>
          <p:nvPicPr>
            <p:cNvPr id="107" name="Picture 106" descr="UseCase-0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05400" y="3333750"/>
              <a:ext cx="731520" cy="731520"/>
            </a:xfrm>
            <a:prstGeom prst="rect">
              <a:avLst/>
            </a:prstGeom>
          </p:spPr>
        </p:pic>
        <p:pic>
          <p:nvPicPr>
            <p:cNvPr id="110" name="Picture 109" descr="Use Case_Artboard 3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87240" y="1047750"/>
              <a:ext cx="731520" cy="731520"/>
            </a:xfrm>
            <a:prstGeom prst="rect">
              <a:avLst/>
            </a:prstGeom>
          </p:spPr>
        </p:pic>
        <p:pic>
          <p:nvPicPr>
            <p:cNvPr id="111" name="Picture 110" descr="Use Case_Artboard 4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76600" y="1428750"/>
              <a:ext cx="731520" cy="731520"/>
            </a:xfrm>
            <a:prstGeom prst="rect">
              <a:avLst/>
            </a:prstGeom>
          </p:spPr>
        </p:pic>
        <p:pic>
          <p:nvPicPr>
            <p:cNvPr id="113" name="Picture 112" descr="Use Case_Artboard 5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84320" y="3500438"/>
              <a:ext cx="640080" cy="640080"/>
            </a:xfrm>
            <a:prstGeom prst="rect">
              <a:avLst/>
            </a:prstGeom>
          </p:spPr>
        </p:pic>
        <p:pic>
          <p:nvPicPr>
            <p:cNvPr id="114" name="Picture 113" descr="Use Case_Artboard 6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86400" y="2038350"/>
              <a:ext cx="731520" cy="731520"/>
            </a:xfrm>
            <a:prstGeom prst="rect">
              <a:avLst/>
            </a:prstGeom>
          </p:spPr>
        </p:pic>
        <p:pic>
          <p:nvPicPr>
            <p:cNvPr id="116" name="Picture 115" descr="VFLogobck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81450" y="2455069"/>
              <a:ext cx="1188720" cy="412484"/>
            </a:xfrm>
            <a:prstGeom prst="rect">
              <a:avLst/>
            </a:prstGeom>
          </p:spPr>
        </p:pic>
        <p:sp>
          <p:nvSpPr>
            <p:cNvPr id="121" name="TextBox 120"/>
            <p:cNvSpPr txBox="1"/>
            <p:nvPr/>
          </p:nvSpPr>
          <p:spPr>
            <a:xfrm>
              <a:off x="3581400" y="4147019"/>
              <a:ext cx="990600" cy="25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rgbClr val="D06762"/>
                  </a:solidFill>
                  <a:latin typeface="Aileron SemiBold" pitchFamily="50" charset="0"/>
                </a:rPr>
                <a:t>E-commerce</a:t>
              </a:r>
              <a:endParaRPr lang="en-US" sz="1000" dirty="0">
                <a:solidFill>
                  <a:srgbClr val="D06762"/>
                </a:solidFill>
                <a:latin typeface="Aileron SemiBold" pitchFamily="50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029200" y="3181350"/>
              <a:ext cx="838200" cy="25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rgbClr val="F3AA4C"/>
                  </a:solidFill>
                  <a:latin typeface="Aileron SemiBold" pitchFamily="50" charset="0"/>
                </a:rPr>
                <a:t>Education</a:t>
              </a:r>
              <a:endParaRPr lang="en-US" sz="1000" dirty="0">
                <a:solidFill>
                  <a:srgbClr val="F3AA4C"/>
                </a:solidFill>
                <a:latin typeface="Aileron SemiBold" pitchFamily="50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638800" y="2647950"/>
              <a:ext cx="457200" cy="25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ileron SemiBold" pitchFamily="50" charset="0"/>
                </a:rPr>
                <a:t>IT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ileron SemiBold" pitchFamily="50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4495800" y="1733550"/>
              <a:ext cx="838200" cy="271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rgbClr val="C8404A"/>
                  </a:solidFill>
                  <a:latin typeface="Aileron SemiBold" pitchFamily="50" charset="0"/>
                </a:rPr>
                <a:t>BFSI</a:t>
              </a:r>
              <a:endParaRPr lang="en-US" sz="1000" dirty="0">
                <a:solidFill>
                  <a:srgbClr val="C8404A"/>
                </a:solidFill>
                <a:latin typeface="Aileron SemiBold" pitchFamily="50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257550" y="2114550"/>
              <a:ext cx="838200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rgbClr val="F09820"/>
                  </a:solidFill>
                  <a:latin typeface="Aileron SemiBold" pitchFamily="50" charset="0"/>
                </a:rPr>
                <a:t>Health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rgbClr val="F09820"/>
                  </a:solidFill>
                  <a:latin typeface="Aileron SemiBold" pitchFamily="50" charset="0"/>
                </a:rPr>
                <a:t>Care</a:t>
              </a:r>
              <a:endParaRPr lang="en-US" sz="1000" dirty="0">
                <a:solidFill>
                  <a:srgbClr val="F09820"/>
                </a:solidFill>
                <a:latin typeface="Aileron SemiBold" pitchFamily="50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987550" y="3061881"/>
              <a:ext cx="1066800" cy="271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ileron SemiBold" pitchFamily="50" charset="0"/>
                </a:rPr>
                <a:t>Transportation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ileron SemiBold" pitchFamily="50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nefi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643452"/>
            <a:ext cx="9144000" cy="500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Valuefirst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676305"/>
            <a:ext cx="1357322" cy="4343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9200" y="2034630"/>
            <a:ext cx="27526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Aileron" pitchFamily="50" charset="0"/>
                <a:ea typeface="Lato Semibold" pitchFamily="34" charset="0"/>
                <a:cs typeface="Lato Semibold" pitchFamily="34" charset="0"/>
              </a:rPr>
              <a:t>BENEFITS</a:t>
            </a:r>
            <a:endParaRPr lang="en-US" sz="4400" dirty="0">
              <a:solidFill>
                <a:schemeClr val="bg1"/>
              </a:solidFill>
              <a:latin typeface="Aileron" pitchFamily="50" charset="0"/>
              <a:ea typeface="Lato Semibold" pitchFamily="34" charset="0"/>
              <a:cs typeface="Lato Semi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0600" y="1733550"/>
            <a:ext cx="45719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Slid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6" y="1"/>
            <a:ext cx="9141291" cy="5143499"/>
          </a:xfrm>
          <a:prstGeom prst="rect">
            <a:avLst/>
          </a:prstGeom>
        </p:spPr>
      </p:pic>
      <p:pic>
        <p:nvPicPr>
          <p:cNvPr id="6" name="Picture 5" descr="Hea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350043"/>
            <a:ext cx="569977" cy="1036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0559" y="161925"/>
            <a:ext cx="1183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EA7D22"/>
                </a:solidFill>
                <a:latin typeface="Aileron Bold" pitchFamily="50" charset="0"/>
              </a:rPr>
              <a:t>Benefits</a:t>
            </a:r>
            <a:endParaRPr lang="en-US" sz="2000" dirty="0">
              <a:solidFill>
                <a:srgbClr val="EA7D22"/>
              </a:solidFill>
              <a:latin typeface="Aileron Bold" pitchFamily="50" charset="0"/>
            </a:endParaRPr>
          </a:p>
        </p:txBody>
      </p:sp>
      <p:pic>
        <p:nvPicPr>
          <p:cNvPr id="118" name="Picture 117" descr="Pagen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66296" y="4487778"/>
            <a:ext cx="426721" cy="426721"/>
          </a:xfrm>
          <a:prstGeom prst="rect">
            <a:avLst/>
          </a:prstGeom>
        </p:spPr>
      </p:pic>
      <p:sp>
        <p:nvSpPr>
          <p:cNvPr id="119" name="TextBox 118"/>
          <p:cNvSpPr txBox="1"/>
          <p:nvPr/>
        </p:nvSpPr>
        <p:spPr>
          <a:xfrm>
            <a:off x="8507058" y="4552951"/>
            <a:ext cx="332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Aileron" pitchFamily="50" charset="0"/>
              </a:rPr>
              <a:t>16</a:t>
            </a:r>
            <a:endParaRPr lang="en-US" sz="1000" dirty="0">
              <a:solidFill>
                <a:schemeClr val="bg1"/>
              </a:solidFill>
              <a:latin typeface="Aileron" pitchFamily="50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95400" y="1123950"/>
            <a:ext cx="6553200" cy="2935992"/>
            <a:chOff x="1295400" y="1123950"/>
            <a:chExt cx="6553200" cy="2935992"/>
          </a:xfrm>
        </p:grpSpPr>
        <p:pic>
          <p:nvPicPr>
            <p:cNvPr id="26" name="Picture 25" descr="Benefits-0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01337" y="1184907"/>
              <a:ext cx="2941326" cy="2621285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2506324" y="1123950"/>
              <a:ext cx="1151276" cy="436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Flexible channel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configuration</a:t>
              </a:r>
              <a:endParaRPr lang="en-US" sz="1000" dirty="0">
                <a:solidFill>
                  <a:srgbClr val="3B3B3B"/>
                </a:solidFill>
                <a:latin typeface="Aileron SemiBold" pitchFamily="50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521175" y="1123950"/>
              <a:ext cx="803425" cy="436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Integrated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reporting</a:t>
              </a:r>
              <a:endParaRPr lang="en-US" sz="1000" dirty="0">
                <a:solidFill>
                  <a:srgbClr val="3B3B3B"/>
                </a:solidFill>
                <a:latin typeface="Aileron SemiBold" pitchFamily="50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95400" y="2190750"/>
              <a:ext cx="197321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Financial transaction  &amp; new customer  registration will increase by 3% - 5%</a:t>
              </a:r>
              <a:endParaRPr lang="en-US" sz="1000" dirty="0">
                <a:solidFill>
                  <a:srgbClr val="3B3B3B"/>
                </a:solidFill>
                <a:latin typeface="Aileron SemiBold" pitchFamily="50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11273" y="2184797"/>
              <a:ext cx="183732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No new channel Integration &amp; zero investment on infra for any channel</a:t>
              </a:r>
              <a:endParaRPr lang="en-US" sz="1000" dirty="0">
                <a:solidFill>
                  <a:srgbClr val="3B3B3B"/>
                </a:solidFill>
                <a:latin typeface="Aileron SemiBold" pitchFamily="50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057400" y="3429000"/>
              <a:ext cx="167640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Dedicated infra to ensure differentiated </a:t>
              </a:r>
              <a:r>
                <a:rPr lang="en-US" sz="1000" dirty="0" err="1" smtClean="0">
                  <a:solidFill>
                    <a:srgbClr val="3B3B3B"/>
                  </a:solidFill>
                  <a:latin typeface="Aileron SemiBold" pitchFamily="50" charset="0"/>
                </a:rPr>
                <a:t>QoS</a:t>
              </a: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 for critical use cases</a:t>
              </a:r>
              <a:endParaRPr lang="en-US" sz="1000" dirty="0">
                <a:solidFill>
                  <a:srgbClr val="3B3B3B"/>
                </a:solidFill>
                <a:latin typeface="Aileron SemiBold" pitchFamily="50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97451" y="3409950"/>
              <a:ext cx="1436749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Single API integration delivers SMS/Email/Voice</a:t>
              </a:r>
              <a:endParaRPr lang="en-US" sz="1000" dirty="0">
                <a:solidFill>
                  <a:srgbClr val="3B3B3B"/>
                </a:solidFill>
                <a:latin typeface="Aileron SemiBold" pitchFamily="50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ss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33400" y="3666165"/>
            <a:ext cx="2965708" cy="793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200000"/>
              </a:lnSpc>
            </a:pPr>
            <a:r>
              <a:rPr lang="en-US" sz="800" spc="25" dirty="0" smtClean="0">
                <a:solidFill>
                  <a:schemeClr val="bg1"/>
                </a:solidFill>
                <a:latin typeface="Aileron SemiBold" pitchFamily="50" charset="0"/>
                <a:cs typeface="Arial Unicode MS"/>
              </a:rPr>
              <a:t>facebook.com/</a:t>
            </a:r>
            <a:r>
              <a:rPr lang="en-US" sz="800" spc="-15" dirty="0" err="1" smtClean="0">
                <a:solidFill>
                  <a:schemeClr val="bg1"/>
                </a:solidFill>
                <a:latin typeface="Aileron SemiBold" pitchFamily="50" charset="0"/>
                <a:cs typeface="Arial Unicode MS"/>
              </a:rPr>
              <a:t>V</a:t>
            </a:r>
            <a:r>
              <a:rPr lang="en-US" sz="800" spc="5" dirty="0" err="1" smtClean="0">
                <a:solidFill>
                  <a:schemeClr val="bg1"/>
                </a:solidFill>
                <a:latin typeface="Aileron SemiBold" pitchFamily="50" charset="0"/>
                <a:cs typeface="Arial Unicode MS"/>
              </a:rPr>
              <a:t>alueFirstDigital</a:t>
            </a:r>
            <a:endParaRPr lang="en-US" sz="800" spc="25" dirty="0" smtClean="0">
              <a:solidFill>
                <a:schemeClr val="bg1"/>
              </a:solidFill>
              <a:latin typeface="Aileron SemiBold" pitchFamily="50" charset="0"/>
              <a:cs typeface="Arial Unicode MS"/>
            </a:endParaRPr>
          </a:p>
          <a:p>
            <a:pPr marL="12700">
              <a:lnSpc>
                <a:spcPct val="200000"/>
              </a:lnSpc>
            </a:pPr>
            <a:r>
              <a:rPr lang="en-US" sz="800" spc="25" dirty="0" smtClean="0">
                <a:solidFill>
                  <a:schemeClr val="bg1"/>
                </a:solidFill>
                <a:latin typeface="Aileron SemiBold" pitchFamily="50" charset="0"/>
                <a:cs typeface="Arial Unicode MS"/>
              </a:rPr>
              <a:t>linkedin.com/company/</a:t>
            </a:r>
            <a:r>
              <a:rPr lang="en-US" sz="800" spc="25" dirty="0" err="1" smtClean="0">
                <a:solidFill>
                  <a:schemeClr val="bg1"/>
                </a:solidFill>
                <a:latin typeface="Aileron SemiBold" pitchFamily="50" charset="0"/>
                <a:cs typeface="Arial Unicode MS"/>
              </a:rPr>
              <a:t>valuefirst</a:t>
            </a:r>
            <a:r>
              <a:rPr lang="en-US" sz="800" spc="25" dirty="0" smtClean="0">
                <a:solidFill>
                  <a:schemeClr val="bg1"/>
                </a:solidFill>
                <a:latin typeface="Aileron SemiBold" pitchFamily="50" charset="0"/>
                <a:cs typeface="Arial Unicode MS"/>
              </a:rPr>
              <a:t>-digital-medi</a:t>
            </a:r>
            <a:r>
              <a:rPr lang="en-US" sz="800" spc="10" dirty="0" smtClean="0">
                <a:solidFill>
                  <a:schemeClr val="bg1"/>
                </a:solidFill>
                <a:latin typeface="Aileron SemiBold" pitchFamily="50" charset="0"/>
                <a:cs typeface="Arial Unicode MS"/>
              </a:rPr>
              <a:t>a</a:t>
            </a:r>
            <a:r>
              <a:rPr lang="en-US" sz="800" spc="5" dirty="0" smtClean="0">
                <a:solidFill>
                  <a:schemeClr val="bg1"/>
                </a:solidFill>
                <a:latin typeface="Aileron SemiBold" pitchFamily="50" charset="0"/>
                <a:cs typeface="Arial Unicode MS"/>
              </a:rPr>
              <a:t>-</a:t>
            </a:r>
            <a:r>
              <a:rPr lang="en-US" sz="800" spc="20" dirty="0" err="1" smtClean="0">
                <a:solidFill>
                  <a:schemeClr val="bg1"/>
                </a:solidFill>
                <a:latin typeface="Aileron SemiBold" pitchFamily="50" charset="0"/>
                <a:cs typeface="Arial Unicode MS"/>
              </a:rPr>
              <a:t>pvt</a:t>
            </a:r>
            <a:r>
              <a:rPr lang="en-US" sz="800" spc="20" dirty="0" smtClean="0">
                <a:solidFill>
                  <a:schemeClr val="bg1"/>
                </a:solidFill>
                <a:latin typeface="Aileron SemiBold" pitchFamily="50" charset="0"/>
                <a:cs typeface="Arial Unicode MS"/>
              </a:rPr>
              <a:t>-ltd-</a:t>
            </a:r>
          </a:p>
          <a:p>
            <a:pPr marL="12700">
              <a:lnSpc>
                <a:spcPct val="200000"/>
              </a:lnSpc>
            </a:pPr>
            <a:r>
              <a:rPr lang="en-US" sz="800" spc="25" dirty="0" smtClean="0">
                <a:solidFill>
                  <a:schemeClr val="bg1"/>
                </a:solidFill>
                <a:latin typeface="Aileron SemiBold" pitchFamily="50" charset="0"/>
                <a:cs typeface="Arial Unicode MS"/>
              </a:rPr>
              <a:t>google.com/+</a:t>
            </a:r>
            <a:r>
              <a:rPr lang="en-US" sz="800" spc="25" dirty="0" err="1" smtClean="0">
                <a:solidFill>
                  <a:schemeClr val="bg1"/>
                </a:solidFill>
                <a:latin typeface="Aileron SemiBold" pitchFamily="50" charset="0"/>
                <a:cs typeface="Arial Unicode MS"/>
              </a:rPr>
              <a:t>VfirstDigital_media</a:t>
            </a:r>
            <a:r>
              <a:rPr lang="en-US" sz="800" spc="25" dirty="0" smtClean="0">
                <a:solidFill>
                  <a:schemeClr val="bg1"/>
                </a:solidFill>
                <a:latin typeface="Aileron SemiBold" pitchFamily="50" charset="0"/>
                <a:cs typeface="Arial Unicode MS"/>
              </a:rPr>
              <a:t>/about</a:t>
            </a:r>
            <a:endParaRPr lang="en-US" sz="800" dirty="0">
              <a:solidFill>
                <a:schemeClr val="bg1"/>
              </a:solidFill>
              <a:latin typeface="Aileron SemiBold" pitchFamily="50" charset="0"/>
              <a:cs typeface="Arial Unicode M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20125" y="3415599"/>
            <a:ext cx="2022125" cy="1087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/>
            <a:r>
              <a:rPr lang="en-US" sz="900" b="1" spc="-110" dirty="0" err="1" smtClean="0">
                <a:solidFill>
                  <a:schemeClr val="bg1"/>
                </a:solidFill>
                <a:latin typeface="Aileron SemiBold" pitchFamily="50" charset="0"/>
                <a:cs typeface="Calibri"/>
              </a:rPr>
              <a:t>V</a:t>
            </a:r>
            <a:r>
              <a:rPr lang="en-US" sz="900" b="1" dirty="0" err="1" smtClean="0">
                <a:solidFill>
                  <a:schemeClr val="bg1"/>
                </a:solidFill>
                <a:latin typeface="Aileron SemiBold" pitchFamily="50" charset="0"/>
                <a:cs typeface="Calibri"/>
              </a:rPr>
              <a:t>alueFi</a:t>
            </a:r>
            <a:r>
              <a:rPr lang="en-US" sz="900" b="1" spc="-30" dirty="0" err="1" smtClean="0">
                <a:solidFill>
                  <a:schemeClr val="bg1"/>
                </a:solidFill>
                <a:latin typeface="Aileron SemiBold" pitchFamily="50" charset="0"/>
                <a:cs typeface="Calibri"/>
              </a:rPr>
              <a:t>r</a:t>
            </a:r>
            <a:r>
              <a:rPr lang="en-US" sz="900" b="1" spc="-25" dirty="0" err="1" smtClean="0">
                <a:solidFill>
                  <a:schemeClr val="bg1"/>
                </a:solidFill>
                <a:latin typeface="Aileron SemiBold" pitchFamily="50" charset="0"/>
                <a:cs typeface="Calibri"/>
              </a:rPr>
              <a:t>s</a:t>
            </a:r>
            <a:r>
              <a:rPr lang="en-US" sz="900" b="1" dirty="0" err="1" smtClean="0">
                <a:solidFill>
                  <a:schemeClr val="bg1"/>
                </a:solidFill>
                <a:latin typeface="Aileron SemiBold" pitchFamily="50" charset="0"/>
                <a:cs typeface="Calibri"/>
              </a:rPr>
              <a:t>t</a:t>
            </a:r>
            <a:r>
              <a:rPr lang="en-US" sz="900" b="1" dirty="0" smtClean="0">
                <a:solidFill>
                  <a:schemeClr val="bg1"/>
                </a:solidFill>
                <a:latin typeface="Aileron SemiBold" pitchFamily="50" charset="0"/>
                <a:cs typeface="Calibri"/>
              </a:rPr>
              <a:t> Digi</a:t>
            </a:r>
            <a:r>
              <a:rPr lang="en-US" sz="900" b="1" spc="-25" dirty="0" smtClean="0">
                <a:solidFill>
                  <a:schemeClr val="bg1"/>
                </a:solidFill>
                <a:latin typeface="Aileron SemiBold" pitchFamily="50" charset="0"/>
                <a:cs typeface="Calibri"/>
              </a:rPr>
              <a:t>t</a:t>
            </a:r>
            <a:r>
              <a:rPr lang="en-US" sz="900" b="1" dirty="0" smtClean="0">
                <a:solidFill>
                  <a:schemeClr val="bg1"/>
                </a:solidFill>
                <a:latin typeface="Aileron SemiBold" pitchFamily="50" charset="0"/>
                <a:cs typeface="Calibri"/>
              </a:rPr>
              <a:t>al Media </a:t>
            </a:r>
            <a:r>
              <a:rPr lang="en-US" sz="900" b="1" dirty="0" err="1" smtClean="0">
                <a:solidFill>
                  <a:schemeClr val="bg1"/>
                </a:solidFill>
                <a:latin typeface="Aileron SemiBold" pitchFamily="50" charset="0"/>
                <a:cs typeface="Calibri"/>
              </a:rPr>
              <a:t>P</a:t>
            </a:r>
            <a:r>
              <a:rPr lang="en-US" sz="900" b="1" spc="5" dirty="0" err="1" smtClean="0">
                <a:solidFill>
                  <a:schemeClr val="bg1"/>
                </a:solidFill>
                <a:latin typeface="Aileron SemiBold" pitchFamily="50" charset="0"/>
                <a:cs typeface="Calibri"/>
              </a:rPr>
              <a:t>v</a:t>
            </a:r>
            <a:r>
              <a:rPr lang="en-US" sz="900" b="1" dirty="0" err="1" smtClean="0">
                <a:solidFill>
                  <a:schemeClr val="bg1"/>
                </a:solidFill>
                <a:latin typeface="Aileron SemiBold" pitchFamily="50" charset="0"/>
                <a:cs typeface="Calibri"/>
              </a:rPr>
              <a:t>t.</a:t>
            </a:r>
            <a:r>
              <a:rPr lang="en-US" sz="900" b="1" spc="-40" dirty="0" err="1" smtClean="0">
                <a:solidFill>
                  <a:schemeClr val="bg1"/>
                </a:solidFill>
                <a:latin typeface="Aileron SemiBold" pitchFamily="50" charset="0"/>
                <a:cs typeface="Calibri"/>
              </a:rPr>
              <a:t>L</a:t>
            </a:r>
            <a:r>
              <a:rPr lang="en-US" sz="900" b="1" spc="-25" dirty="0" err="1" smtClean="0">
                <a:solidFill>
                  <a:schemeClr val="bg1"/>
                </a:solidFill>
                <a:latin typeface="Aileron SemiBold" pitchFamily="50" charset="0"/>
                <a:cs typeface="Calibri"/>
              </a:rPr>
              <a:t>t</a:t>
            </a:r>
            <a:r>
              <a:rPr lang="en-US" sz="900" b="1" dirty="0" err="1" smtClean="0">
                <a:solidFill>
                  <a:schemeClr val="bg1"/>
                </a:solidFill>
                <a:latin typeface="Aileron SemiBold" pitchFamily="50" charset="0"/>
                <a:cs typeface="Calibri"/>
              </a:rPr>
              <a:t>d</a:t>
            </a:r>
            <a:r>
              <a:rPr lang="en-US" sz="900" b="1" dirty="0" smtClean="0">
                <a:solidFill>
                  <a:schemeClr val="bg1"/>
                </a:solidFill>
                <a:latin typeface="Aileron SemiBold" pitchFamily="50" charset="0"/>
                <a:cs typeface="Calibri"/>
              </a:rPr>
              <a:t>.</a:t>
            </a:r>
          </a:p>
          <a:p>
            <a:pPr marL="12700"/>
            <a:endParaRPr lang="en-US" sz="900" b="1" dirty="0" smtClean="0">
              <a:solidFill>
                <a:schemeClr val="bg1"/>
              </a:solidFill>
              <a:latin typeface="Aileron SemiBold" pitchFamily="50" charset="0"/>
              <a:cs typeface="Calibri"/>
            </a:endParaRPr>
          </a:p>
          <a:p>
            <a:pPr marL="12700"/>
            <a:r>
              <a:rPr lang="en-US" sz="900" dirty="0" smtClean="0">
                <a:solidFill>
                  <a:schemeClr val="bg1"/>
                </a:solidFill>
                <a:latin typeface="Aileron SemiBold" pitchFamily="50" charset="0"/>
                <a:cs typeface="Calibri"/>
              </a:rPr>
              <a:t>B-18, </a:t>
            </a:r>
            <a:r>
              <a:rPr lang="en-US" sz="900" dirty="0" err="1" smtClean="0">
                <a:solidFill>
                  <a:schemeClr val="bg1"/>
                </a:solidFill>
                <a:latin typeface="Aileron SemiBold" pitchFamily="50" charset="0"/>
                <a:cs typeface="Calibri"/>
              </a:rPr>
              <a:t>I</a:t>
            </a:r>
            <a:r>
              <a:rPr lang="en-US" sz="900" spc="-15" dirty="0" err="1" smtClean="0">
                <a:solidFill>
                  <a:schemeClr val="bg1"/>
                </a:solidFill>
                <a:latin typeface="Aileron SemiBold" pitchFamily="50" charset="0"/>
                <a:cs typeface="Calibri"/>
              </a:rPr>
              <a:t>n</a:t>
            </a:r>
            <a:r>
              <a:rPr lang="en-US" sz="900" spc="-40" dirty="0" err="1" smtClean="0">
                <a:solidFill>
                  <a:schemeClr val="bg1"/>
                </a:solidFill>
                <a:latin typeface="Aileron SemiBold" pitchFamily="50" charset="0"/>
                <a:cs typeface="Calibri"/>
              </a:rPr>
              <a:t>f</a:t>
            </a:r>
            <a:r>
              <a:rPr lang="en-US" sz="900" dirty="0" err="1" smtClean="0">
                <a:solidFill>
                  <a:schemeClr val="bg1"/>
                </a:solidFill>
                <a:latin typeface="Aileron SemiBold" pitchFamily="50" charset="0"/>
                <a:cs typeface="Calibri"/>
              </a:rPr>
              <a:t>ocity</a:t>
            </a:r>
            <a:r>
              <a:rPr lang="en-US" sz="900" dirty="0" smtClean="0">
                <a:solidFill>
                  <a:schemeClr val="bg1"/>
                </a:solidFill>
                <a:latin typeface="Aileron SemiBold" pitchFamily="50" charset="0"/>
                <a:cs typeface="Calibri"/>
              </a:rPr>
              <a:t> 1, Sec</a:t>
            </a:r>
            <a:r>
              <a:rPr lang="en-US" sz="900" spc="-20" dirty="0" smtClean="0">
                <a:solidFill>
                  <a:schemeClr val="bg1"/>
                </a:solidFill>
                <a:latin typeface="Aileron SemiBold" pitchFamily="50" charset="0"/>
                <a:cs typeface="Calibri"/>
              </a:rPr>
              <a:t>t</a:t>
            </a:r>
            <a:r>
              <a:rPr lang="en-US" sz="900" dirty="0" smtClean="0">
                <a:solidFill>
                  <a:schemeClr val="bg1"/>
                </a:solidFill>
                <a:latin typeface="Aileron SemiBold" pitchFamily="50" charset="0"/>
                <a:cs typeface="Calibri"/>
              </a:rPr>
              <a:t>o</a:t>
            </a:r>
            <a:r>
              <a:rPr lang="en-US" sz="900" spc="-55" dirty="0" smtClean="0">
                <a:solidFill>
                  <a:schemeClr val="bg1"/>
                </a:solidFill>
                <a:latin typeface="Aileron SemiBold" pitchFamily="50" charset="0"/>
                <a:cs typeface="Calibri"/>
              </a:rPr>
              <a:t>r</a:t>
            </a:r>
            <a:r>
              <a:rPr lang="en-US" sz="900" dirty="0" smtClean="0">
                <a:solidFill>
                  <a:schemeClr val="bg1"/>
                </a:solidFill>
                <a:latin typeface="Aileron SemiBold" pitchFamily="50" charset="0"/>
                <a:cs typeface="Calibri"/>
              </a:rPr>
              <a:t>-34,</a:t>
            </a:r>
            <a:br>
              <a:rPr lang="en-US" sz="900" dirty="0" smtClean="0">
                <a:solidFill>
                  <a:schemeClr val="bg1"/>
                </a:solidFill>
                <a:latin typeface="Aileron SemiBold" pitchFamily="50" charset="0"/>
                <a:cs typeface="Calibri"/>
              </a:rPr>
            </a:br>
            <a:r>
              <a:rPr lang="en-US" sz="900" dirty="0" err="1" smtClean="0">
                <a:solidFill>
                  <a:schemeClr val="bg1"/>
                </a:solidFill>
                <a:latin typeface="Aileron SemiBold" pitchFamily="50" charset="0"/>
                <a:cs typeface="Calibri"/>
              </a:rPr>
              <a:t>Gurugram</a:t>
            </a:r>
            <a:r>
              <a:rPr lang="en-US" sz="900" dirty="0" smtClean="0">
                <a:solidFill>
                  <a:schemeClr val="bg1"/>
                </a:solidFill>
                <a:latin typeface="Aileron SemiBold" pitchFamily="50" charset="0"/>
                <a:cs typeface="Calibri"/>
              </a:rPr>
              <a:t> 122001, Ha</a:t>
            </a:r>
            <a:r>
              <a:rPr lang="en-US" sz="900" spc="5" dirty="0" smtClean="0">
                <a:solidFill>
                  <a:schemeClr val="bg1"/>
                </a:solidFill>
                <a:latin typeface="Aileron SemiBold" pitchFamily="50" charset="0"/>
                <a:cs typeface="Calibri"/>
              </a:rPr>
              <a:t>r</a:t>
            </a:r>
            <a:r>
              <a:rPr lang="en-US" sz="900" spc="-30" dirty="0" smtClean="0">
                <a:solidFill>
                  <a:schemeClr val="bg1"/>
                </a:solidFill>
                <a:latin typeface="Aileron SemiBold" pitchFamily="50" charset="0"/>
                <a:cs typeface="Calibri"/>
              </a:rPr>
              <a:t>y</a:t>
            </a:r>
            <a:r>
              <a:rPr lang="en-US" sz="900" dirty="0" smtClean="0">
                <a:solidFill>
                  <a:schemeClr val="bg1"/>
                </a:solidFill>
                <a:latin typeface="Aileron SemiBold" pitchFamily="50" charset="0"/>
                <a:cs typeface="Calibri"/>
              </a:rPr>
              <a:t>ana, India</a:t>
            </a:r>
            <a:br>
              <a:rPr lang="en-US" sz="900" dirty="0" smtClean="0">
                <a:solidFill>
                  <a:schemeClr val="bg1"/>
                </a:solidFill>
                <a:latin typeface="Aileron SemiBold" pitchFamily="50" charset="0"/>
                <a:cs typeface="Calibri"/>
              </a:rPr>
            </a:br>
            <a:endParaRPr lang="en-US" sz="900" dirty="0" smtClean="0">
              <a:solidFill>
                <a:schemeClr val="bg1"/>
              </a:solidFill>
              <a:latin typeface="Aileron SemiBold" pitchFamily="50" charset="0"/>
              <a:cs typeface="Calibri"/>
            </a:endParaRPr>
          </a:p>
          <a:p>
            <a:pPr marL="12700"/>
            <a:r>
              <a:rPr lang="en-US" sz="900" spc="-160" dirty="0" smtClean="0">
                <a:solidFill>
                  <a:schemeClr val="bg1"/>
                </a:solidFill>
                <a:latin typeface="Aileron SemiBold" pitchFamily="50" charset="0"/>
                <a:cs typeface="Calibri"/>
              </a:rPr>
              <a:t>T</a:t>
            </a:r>
            <a:r>
              <a:rPr lang="en-US" sz="900" spc="-5" dirty="0" smtClean="0">
                <a:solidFill>
                  <a:schemeClr val="bg1"/>
                </a:solidFill>
                <a:latin typeface="Aileron SemiBold" pitchFamily="50" charset="0"/>
                <a:cs typeface="Calibri"/>
              </a:rPr>
              <a:t>el: +91 124 4632000</a:t>
            </a:r>
          </a:p>
          <a:p>
            <a:pPr marL="12700">
              <a:spcBef>
                <a:spcPts val="240"/>
              </a:spcBef>
            </a:pPr>
            <a:r>
              <a:rPr lang="en-US" sz="900" dirty="0" smtClean="0">
                <a:solidFill>
                  <a:schemeClr val="bg1"/>
                </a:solidFill>
                <a:latin typeface="Aileron SemiBold" pitchFamily="50" charset="0"/>
                <a:cs typeface="Calibri"/>
              </a:rPr>
              <a:t>E: mar</a:t>
            </a:r>
            <a:r>
              <a:rPr lang="en-US" sz="900" spc="-60" dirty="0" smtClean="0">
                <a:solidFill>
                  <a:schemeClr val="bg1"/>
                </a:solidFill>
                <a:latin typeface="Aileron SemiBold" pitchFamily="50" charset="0"/>
                <a:cs typeface="Calibri"/>
              </a:rPr>
              <a:t>k</a:t>
            </a:r>
            <a:r>
              <a:rPr lang="en-US" sz="900" spc="-15" dirty="0" smtClean="0">
                <a:solidFill>
                  <a:schemeClr val="bg1"/>
                </a:solidFill>
                <a:latin typeface="Aileron SemiBold" pitchFamily="50" charset="0"/>
                <a:cs typeface="Calibri"/>
              </a:rPr>
              <a:t>e</a:t>
            </a:r>
            <a:r>
              <a:rPr lang="en-US" sz="900" spc="-5" dirty="0" smtClean="0">
                <a:solidFill>
                  <a:schemeClr val="bg1"/>
                </a:solidFill>
                <a:latin typeface="Aileron SemiBold" pitchFamily="50" charset="0"/>
                <a:cs typeface="Calibri"/>
              </a:rPr>
              <a:t>ting@</a:t>
            </a:r>
            <a:r>
              <a:rPr lang="en-US" sz="900" dirty="0" smtClean="0">
                <a:solidFill>
                  <a:schemeClr val="bg1"/>
                </a:solidFill>
                <a:latin typeface="Aileron SemiBold" pitchFamily="50" charset="0"/>
                <a:cs typeface="Calibri"/>
              </a:rPr>
              <a:t>vfi</a:t>
            </a:r>
            <a:r>
              <a:rPr lang="en-US" sz="900" spc="-35" dirty="0" smtClean="0">
                <a:solidFill>
                  <a:schemeClr val="bg1"/>
                </a:solidFill>
                <a:latin typeface="Aileron SemiBold" pitchFamily="50" charset="0"/>
                <a:cs typeface="Calibri"/>
              </a:rPr>
              <a:t>r</a:t>
            </a:r>
            <a:r>
              <a:rPr lang="en-US" sz="900" spc="-20" dirty="0" smtClean="0">
                <a:solidFill>
                  <a:schemeClr val="bg1"/>
                </a:solidFill>
                <a:latin typeface="Aileron SemiBold" pitchFamily="50" charset="0"/>
                <a:cs typeface="Calibri"/>
              </a:rPr>
              <a:t>s</a:t>
            </a:r>
            <a:r>
              <a:rPr lang="en-US" sz="900" dirty="0" smtClean="0">
                <a:solidFill>
                  <a:schemeClr val="bg1"/>
                </a:solidFill>
                <a:latin typeface="Aileron SemiBold" pitchFamily="50" charset="0"/>
                <a:cs typeface="Calibri"/>
              </a:rPr>
              <a:t>t.</a:t>
            </a:r>
            <a:r>
              <a:rPr lang="en-US" sz="900" spc="-15" dirty="0" smtClean="0">
                <a:solidFill>
                  <a:schemeClr val="bg1"/>
                </a:solidFill>
                <a:latin typeface="Aileron SemiBold" pitchFamily="50" charset="0"/>
                <a:cs typeface="Calibri"/>
              </a:rPr>
              <a:t>c</a:t>
            </a:r>
            <a:r>
              <a:rPr lang="en-US" sz="900" dirty="0" smtClean="0">
                <a:solidFill>
                  <a:schemeClr val="bg1"/>
                </a:solidFill>
                <a:latin typeface="Aileron SemiBold" pitchFamily="50" charset="0"/>
                <a:cs typeface="Calibri"/>
              </a:rPr>
              <a:t>om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48000" y="1940123"/>
            <a:ext cx="1045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  <a:latin typeface="Aileron" pitchFamily="50" charset="0"/>
              </a:rPr>
              <a:t>Get live on</a:t>
            </a:r>
            <a:endParaRPr lang="en-US" sz="1400" i="1" dirty="0">
              <a:solidFill>
                <a:schemeClr val="bg1"/>
              </a:solidFill>
              <a:latin typeface="Aileron" pitchFamily="50" charset="0"/>
            </a:endParaRPr>
          </a:p>
        </p:txBody>
      </p:sp>
      <p:pic>
        <p:nvPicPr>
          <p:cNvPr id="49" name="Picture 48" descr="VFLogob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2718" y="1428750"/>
            <a:ext cx="2084832" cy="820432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>
          <a:xfrm>
            <a:off x="11534" y="3520996"/>
            <a:ext cx="356388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62111" y="2724150"/>
            <a:ext cx="4139671" cy="2376263"/>
          </a:xfrm>
          <a:prstGeom prst="rect">
            <a:avLst/>
          </a:prstGeom>
        </p:spPr>
      </p:pic>
      <p:sp>
        <p:nvSpPr>
          <p:cNvPr id="64" name="object 29"/>
          <p:cNvSpPr/>
          <p:nvPr/>
        </p:nvSpPr>
        <p:spPr>
          <a:xfrm>
            <a:off x="465649" y="3817467"/>
            <a:ext cx="36488" cy="78667"/>
          </a:xfrm>
          <a:custGeom>
            <a:avLst/>
            <a:gdLst/>
            <a:ahLst/>
            <a:cxnLst/>
            <a:rect l="l" t="t" r="r" b="b"/>
            <a:pathLst>
              <a:path w="69215" h="149225">
                <a:moveTo>
                  <a:pt x="45593" y="74345"/>
                </a:moveTo>
                <a:lnTo>
                  <a:pt x="14693" y="74345"/>
                </a:lnTo>
                <a:lnTo>
                  <a:pt x="14693" y="149059"/>
                </a:lnTo>
                <a:lnTo>
                  <a:pt x="45593" y="149059"/>
                </a:lnTo>
                <a:lnTo>
                  <a:pt x="45593" y="74345"/>
                </a:lnTo>
                <a:close/>
              </a:path>
              <a:path w="69215" h="149225">
                <a:moveTo>
                  <a:pt x="68757" y="0"/>
                </a:moveTo>
                <a:lnTo>
                  <a:pt x="36553" y="890"/>
                </a:lnTo>
                <a:lnTo>
                  <a:pt x="23083" y="8192"/>
                </a:lnTo>
                <a:lnTo>
                  <a:pt x="16459" y="19496"/>
                </a:lnTo>
                <a:lnTo>
                  <a:pt x="14693" y="31089"/>
                </a:lnTo>
                <a:lnTo>
                  <a:pt x="14693" y="48082"/>
                </a:lnTo>
                <a:lnTo>
                  <a:pt x="0" y="48082"/>
                </a:lnTo>
                <a:lnTo>
                  <a:pt x="0" y="74345"/>
                </a:lnTo>
                <a:lnTo>
                  <a:pt x="66001" y="74345"/>
                </a:lnTo>
                <a:lnTo>
                  <a:pt x="68707" y="48107"/>
                </a:lnTo>
                <a:lnTo>
                  <a:pt x="45593" y="48107"/>
                </a:lnTo>
                <a:lnTo>
                  <a:pt x="45593" y="26860"/>
                </a:lnTo>
                <a:lnTo>
                  <a:pt x="49428" y="25488"/>
                </a:lnTo>
                <a:lnTo>
                  <a:pt x="68757" y="25488"/>
                </a:lnTo>
                <a:lnTo>
                  <a:pt x="68757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67" name="object 31"/>
          <p:cNvSpPr/>
          <p:nvPr/>
        </p:nvSpPr>
        <p:spPr>
          <a:xfrm>
            <a:off x="454112" y="4069807"/>
            <a:ext cx="67286" cy="64273"/>
          </a:xfrm>
          <a:custGeom>
            <a:avLst/>
            <a:gdLst/>
            <a:ahLst/>
            <a:cxnLst/>
            <a:rect l="l" t="t" r="r" b="b"/>
            <a:pathLst>
              <a:path w="127634" h="121920">
                <a:moveTo>
                  <a:pt x="28930" y="39598"/>
                </a:moveTo>
                <a:lnTo>
                  <a:pt x="1625" y="39598"/>
                </a:lnTo>
                <a:lnTo>
                  <a:pt x="1625" y="121793"/>
                </a:lnTo>
                <a:lnTo>
                  <a:pt x="28930" y="121793"/>
                </a:lnTo>
                <a:lnTo>
                  <a:pt x="28930" y="39598"/>
                </a:lnTo>
                <a:close/>
              </a:path>
              <a:path w="127634" h="121920">
                <a:moveTo>
                  <a:pt x="24803" y="0"/>
                </a:moveTo>
                <a:lnTo>
                  <a:pt x="6121" y="0"/>
                </a:lnTo>
                <a:lnTo>
                  <a:pt x="0" y="6146"/>
                </a:lnTo>
                <a:lnTo>
                  <a:pt x="0" y="22085"/>
                </a:lnTo>
                <a:lnTo>
                  <a:pt x="5930" y="28409"/>
                </a:lnTo>
                <a:lnTo>
                  <a:pt x="24803" y="28409"/>
                </a:lnTo>
                <a:lnTo>
                  <a:pt x="30733" y="22085"/>
                </a:lnTo>
                <a:lnTo>
                  <a:pt x="30733" y="14198"/>
                </a:lnTo>
                <a:lnTo>
                  <a:pt x="30556" y="6146"/>
                </a:lnTo>
                <a:lnTo>
                  <a:pt x="24803" y="0"/>
                </a:lnTo>
                <a:close/>
              </a:path>
              <a:path w="127634" h="121920">
                <a:moveTo>
                  <a:pt x="71361" y="39598"/>
                </a:moveTo>
                <a:lnTo>
                  <a:pt x="44105" y="41197"/>
                </a:lnTo>
                <a:lnTo>
                  <a:pt x="44301" y="59232"/>
                </a:lnTo>
                <a:lnTo>
                  <a:pt x="44175" y="92303"/>
                </a:lnTo>
                <a:lnTo>
                  <a:pt x="44030" y="121793"/>
                </a:lnTo>
                <a:lnTo>
                  <a:pt x="71361" y="121793"/>
                </a:lnTo>
                <a:lnTo>
                  <a:pt x="71361" y="73418"/>
                </a:lnTo>
                <a:lnTo>
                  <a:pt x="71539" y="70980"/>
                </a:lnTo>
                <a:lnTo>
                  <a:pt x="72275" y="69240"/>
                </a:lnTo>
                <a:lnTo>
                  <a:pt x="74244" y="64325"/>
                </a:lnTo>
                <a:lnTo>
                  <a:pt x="78727" y="59232"/>
                </a:lnTo>
                <a:lnTo>
                  <a:pt x="125054" y="59232"/>
                </a:lnTo>
                <a:lnTo>
                  <a:pt x="124816" y="57772"/>
                </a:lnTo>
                <a:lnTo>
                  <a:pt x="120891" y="51536"/>
                </a:lnTo>
                <a:lnTo>
                  <a:pt x="71196" y="51536"/>
                </a:lnTo>
                <a:lnTo>
                  <a:pt x="71361" y="39598"/>
                </a:lnTo>
                <a:close/>
              </a:path>
              <a:path w="127634" h="121920">
                <a:moveTo>
                  <a:pt x="125054" y="59232"/>
                </a:moveTo>
                <a:lnTo>
                  <a:pt x="96177" y="59232"/>
                </a:lnTo>
                <a:lnTo>
                  <a:pt x="100114" y="66789"/>
                </a:lnTo>
                <a:lnTo>
                  <a:pt x="100114" y="121793"/>
                </a:lnTo>
                <a:lnTo>
                  <a:pt x="127431" y="121793"/>
                </a:lnTo>
                <a:lnTo>
                  <a:pt x="127362" y="73418"/>
                </a:lnTo>
                <a:lnTo>
                  <a:pt x="125054" y="59232"/>
                </a:lnTo>
                <a:close/>
              </a:path>
              <a:path w="127634" h="121920">
                <a:moveTo>
                  <a:pt x="91988" y="37897"/>
                </a:moveTo>
                <a:lnTo>
                  <a:pt x="78500" y="43182"/>
                </a:lnTo>
                <a:lnTo>
                  <a:pt x="71361" y="51257"/>
                </a:lnTo>
                <a:lnTo>
                  <a:pt x="71361" y="51536"/>
                </a:lnTo>
                <a:lnTo>
                  <a:pt x="120891" y="51536"/>
                </a:lnTo>
                <a:lnTo>
                  <a:pt x="117739" y="46531"/>
                </a:lnTo>
                <a:lnTo>
                  <a:pt x="106646" y="39952"/>
                </a:lnTo>
                <a:lnTo>
                  <a:pt x="91988" y="3789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grpSp>
        <p:nvGrpSpPr>
          <p:cNvPr id="68" name="Group 67"/>
          <p:cNvGrpSpPr/>
          <p:nvPr/>
        </p:nvGrpSpPr>
        <p:grpSpPr>
          <a:xfrm>
            <a:off x="444202" y="4332323"/>
            <a:ext cx="78256" cy="49544"/>
            <a:chOff x="444202" y="4194146"/>
            <a:chExt cx="78256" cy="49544"/>
          </a:xfrm>
        </p:grpSpPr>
        <p:sp>
          <p:nvSpPr>
            <p:cNvPr id="70" name="object 33"/>
            <p:cNvSpPr/>
            <p:nvPr/>
          </p:nvSpPr>
          <p:spPr>
            <a:xfrm>
              <a:off x="444202" y="4194381"/>
              <a:ext cx="48874" cy="48874"/>
            </a:xfrm>
            <a:custGeom>
              <a:avLst/>
              <a:gdLst/>
              <a:ahLst/>
              <a:cxnLst/>
              <a:rect l="l" t="t" r="r" b="b"/>
              <a:pathLst>
                <a:path w="92709" h="92709">
                  <a:moveTo>
                    <a:pt x="55844" y="0"/>
                  </a:moveTo>
                  <a:lnTo>
                    <a:pt x="13602" y="14624"/>
                  </a:lnTo>
                  <a:lnTo>
                    <a:pt x="0" y="46475"/>
                  </a:lnTo>
                  <a:lnTo>
                    <a:pt x="1828" y="59761"/>
                  </a:lnTo>
                  <a:lnTo>
                    <a:pt x="27432" y="89320"/>
                  </a:lnTo>
                  <a:lnTo>
                    <a:pt x="53751" y="92681"/>
                  </a:lnTo>
                  <a:lnTo>
                    <a:pt x="65517" y="89924"/>
                  </a:lnTo>
                  <a:lnTo>
                    <a:pt x="75679" y="84309"/>
                  </a:lnTo>
                  <a:lnTo>
                    <a:pt x="81641" y="76165"/>
                  </a:lnTo>
                  <a:lnTo>
                    <a:pt x="46777" y="76165"/>
                  </a:lnTo>
                  <a:lnTo>
                    <a:pt x="34991" y="73302"/>
                  </a:lnTo>
                  <a:lnTo>
                    <a:pt x="25236" y="66126"/>
                  </a:lnTo>
                  <a:lnTo>
                    <a:pt x="20619" y="51114"/>
                  </a:lnTo>
                  <a:lnTo>
                    <a:pt x="20722" y="38347"/>
                  </a:lnTo>
                  <a:lnTo>
                    <a:pt x="24719" y="28207"/>
                  </a:lnTo>
                  <a:lnTo>
                    <a:pt x="31787" y="21081"/>
                  </a:lnTo>
                  <a:lnTo>
                    <a:pt x="46366" y="17632"/>
                  </a:lnTo>
                  <a:lnTo>
                    <a:pt x="72458" y="17632"/>
                  </a:lnTo>
                  <a:lnTo>
                    <a:pt x="74688" y="15258"/>
                  </a:lnTo>
                  <a:lnTo>
                    <a:pt x="78536" y="11029"/>
                  </a:lnTo>
                  <a:lnTo>
                    <a:pt x="67855" y="4056"/>
                  </a:lnTo>
                  <a:lnTo>
                    <a:pt x="55844" y="0"/>
                  </a:lnTo>
                  <a:close/>
                </a:path>
                <a:path w="92709" h="92709">
                  <a:moveTo>
                    <a:pt x="54769" y="39752"/>
                  </a:moveTo>
                  <a:lnTo>
                    <a:pt x="47028" y="45078"/>
                  </a:lnTo>
                  <a:lnTo>
                    <a:pt x="47078" y="55746"/>
                  </a:lnTo>
                  <a:lnTo>
                    <a:pt x="72472" y="56047"/>
                  </a:lnTo>
                  <a:lnTo>
                    <a:pt x="71805" y="63874"/>
                  </a:lnTo>
                  <a:lnTo>
                    <a:pt x="66624" y="71100"/>
                  </a:lnTo>
                  <a:lnTo>
                    <a:pt x="58775" y="73919"/>
                  </a:lnTo>
                  <a:lnTo>
                    <a:pt x="46777" y="76165"/>
                  </a:lnTo>
                  <a:lnTo>
                    <a:pt x="81641" y="76165"/>
                  </a:lnTo>
                  <a:lnTo>
                    <a:pt x="85269" y="71209"/>
                  </a:lnTo>
                  <a:lnTo>
                    <a:pt x="90395" y="59237"/>
                  </a:lnTo>
                  <a:lnTo>
                    <a:pt x="92230" y="48126"/>
                  </a:lnTo>
                  <a:lnTo>
                    <a:pt x="79707" y="42876"/>
                  </a:lnTo>
                  <a:lnTo>
                    <a:pt x="67224" y="40446"/>
                  </a:lnTo>
                  <a:lnTo>
                    <a:pt x="54769" y="39752"/>
                  </a:lnTo>
                  <a:close/>
                </a:path>
                <a:path w="92709" h="92709">
                  <a:moveTo>
                    <a:pt x="72458" y="17632"/>
                  </a:moveTo>
                  <a:lnTo>
                    <a:pt x="46366" y="17632"/>
                  </a:lnTo>
                  <a:lnTo>
                    <a:pt x="57602" y="19079"/>
                  </a:lnTo>
                  <a:lnTo>
                    <a:pt x="70764" y="19436"/>
                  </a:lnTo>
                  <a:lnTo>
                    <a:pt x="72458" y="17632"/>
                  </a:lnTo>
                  <a:close/>
                </a:path>
              </a:pathLst>
            </a:custGeom>
            <a:solidFill>
              <a:srgbClr val="DC4E41"/>
            </a:solidFill>
          </p:spPr>
          <p:txBody>
            <a:bodyPr wrap="square" lIns="0" tIns="0" rIns="0" bIns="0" rtlCol="0"/>
            <a:lstStyle/>
            <a:p>
              <a:endParaRPr sz="800"/>
            </a:p>
          </p:txBody>
        </p:sp>
        <p:sp>
          <p:nvSpPr>
            <p:cNvPr id="71" name="object 34"/>
            <p:cNvSpPr/>
            <p:nvPr/>
          </p:nvSpPr>
          <p:spPr>
            <a:xfrm>
              <a:off x="501034" y="4208192"/>
              <a:ext cx="21424" cy="21424"/>
            </a:xfrm>
            <a:custGeom>
              <a:avLst/>
              <a:gdLst/>
              <a:ahLst/>
              <a:cxnLst/>
              <a:rect l="l" t="t" r="r" b="b"/>
              <a:pathLst>
                <a:path w="40640" h="40640">
                  <a:moveTo>
                    <a:pt x="13563" y="0"/>
                  </a:moveTo>
                  <a:lnTo>
                    <a:pt x="13449" y="13474"/>
                  </a:lnTo>
                  <a:lnTo>
                    <a:pt x="0" y="13550"/>
                  </a:lnTo>
                  <a:lnTo>
                    <a:pt x="0" y="26974"/>
                  </a:lnTo>
                  <a:lnTo>
                    <a:pt x="13449" y="27063"/>
                  </a:lnTo>
                  <a:lnTo>
                    <a:pt x="13538" y="40525"/>
                  </a:lnTo>
                  <a:lnTo>
                    <a:pt x="26962" y="40525"/>
                  </a:lnTo>
                  <a:lnTo>
                    <a:pt x="27050" y="27038"/>
                  </a:lnTo>
                  <a:lnTo>
                    <a:pt x="40500" y="26974"/>
                  </a:lnTo>
                  <a:lnTo>
                    <a:pt x="40500" y="13550"/>
                  </a:lnTo>
                  <a:lnTo>
                    <a:pt x="27050" y="13474"/>
                  </a:lnTo>
                  <a:lnTo>
                    <a:pt x="26962" y="25"/>
                  </a:lnTo>
                  <a:lnTo>
                    <a:pt x="13563" y="0"/>
                  </a:lnTo>
                  <a:close/>
                </a:path>
              </a:pathLst>
            </a:custGeom>
            <a:solidFill>
              <a:srgbClr val="DC4E41"/>
            </a:solidFill>
          </p:spPr>
          <p:txBody>
            <a:bodyPr wrap="square" lIns="0" tIns="0" rIns="0" bIns="0" rtlCol="0"/>
            <a:lstStyle/>
            <a:p>
              <a:endParaRPr sz="800"/>
            </a:p>
          </p:txBody>
        </p:sp>
        <p:sp>
          <p:nvSpPr>
            <p:cNvPr id="72" name="object 35"/>
            <p:cNvSpPr/>
            <p:nvPr/>
          </p:nvSpPr>
          <p:spPr>
            <a:xfrm>
              <a:off x="444202" y="4194146"/>
              <a:ext cx="47535" cy="49544"/>
            </a:xfrm>
            <a:custGeom>
              <a:avLst/>
              <a:gdLst/>
              <a:ahLst/>
              <a:cxnLst/>
              <a:rect l="l" t="t" r="r" b="b"/>
              <a:pathLst>
                <a:path w="90170" h="93979">
                  <a:moveTo>
                    <a:pt x="41758" y="0"/>
                  </a:moveTo>
                  <a:lnTo>
                    <a:pt x="7673" y="20899"/>
                  </a:lnTo>
                  <a:lnTo>
                    <a:pt x="0" y="46922"/>
                  </a:lnTo>
                  <a:lnTo>
                    <a:pt x="1143" y="57431"/>
                  </a:lnTo>
                  <a:lnTo>
                    <a:pt x="25261" y="87209"/>
                  </a:lnTo>
                  <a:lnTo>
                    <a:pt x="52090" y="93634"/>
                  </a:lnTo>
                  <a:lnTo>
                    <a:pt x="63939" y="90732"/>
                  </a:lnTo>
                  <a:lnTo>
                    <a:pt x="75051" y="84556"/>
                  </a:lnTo>
                  <a:lnTo>
                    <a:pt x="83124" y="76548"/>
                  </a:lnTo>
                  <a:lnTo>
                    <a:pt x="46139" y="76548"/>
                  </a:lnTo>
                  <a:lnTo>
                    <a:pt x="34691" y="73402"/>
                  </a:lnTo>
                  <a:lnTo>
                    <a:pt x="25066" y="65888"/>
                  </a:lnTo>
                  <a:lnTo>
                    <a:pt x="18863" y="54569"/>
                  </a:lnTo>
                  <a:lnTo>
                    <a:pt x="18117" y="43222"/>
                  </a:lnTo>
                  <a:lnTo>
                    <a:pt x="22213" y="32335"/>
                  </a:lnTo>
                  <a:lnTo>
                    <a:pt x="30798" y="23232"/>
                  </a:lnTo>
                  <a:lnTo>
                    <a:pt x="43522" y="17238"/>
                  </a:lnTo>
                  <a:lnTo>
                    <a:pt x="73249" y="17238"/>
                  </a:lnTo>
                  <a:lnTo>
                    <a:pt x="74688" y="15705"/>
                  </a:lnTo>
                  <a:lnTo>
                    <a:pt x="77661" y="10761"/>
                  </a:lnTo>
                  <a:lnTo>
                    <a:pt x="67528" y="4413"/>
                  </a:lnTo>
                  <a:lnTo>
                    <a:pt x="55602" y="624"/>
                  </a:lnTo>
                  <a:lnTo>
                    <a:pt x="41758" y="0"/>
                  </a:lnTo>
                  <a:close/>
                </a:path>
                <a:path w="90170" h="93979">
                  <a:moveTo>
                    <a:pt x="47053" y="40166"/>
                  </a:moveTo>
                  <a:lnTo>
                    <a:pt x="47053" y="50859"/>
                  </a:lnTo>
                  <a:lnTo>
                    <a:pt x="48670" y="56234"/>
                  </a:lnTo>
                  <a:lnTo>
                    <a:pt x="74066" y="56523"/>
                  </a:lnTo>
                  <a:lnTo>
                    <a:pt x="71793" y="64321"/>
                  </a:lnTo>
                  <a:lnTo>
                    <a:pt x="66624" y="71547"/>
                  </a:lnTo>
                  <a:lnTo>
                    <a:pt x="57815" y="74767"/>
                  </a:lnTo>
                  <a:lnTo>
                    <a:pt x="46139" y="76548"/>
                  </a:lnTo>
                  <a:lnTo>
                    <a:pt x="83124" y="76548"/>
                  </a:lnTo>
                  <a:lnTo>
                    <a:pt x="84764" y="74922"/>
                  </a:lnTo>
                  <a:lnTo>
                    <a:pt x="89397" y="64073"/>
                  </a:lnTo>
                  <a:lnTo>
                    <a:pt x="89703" y="52252"/>
                  </a:lnTo>
                  <a:lnTo>
                    <a:pt x="85148" y="40181"/>
                  </a:lnTo>
                  <a:lnTo>
                    <a:pt x="47053" y="40166"/>
                  </a:lnTo>
                  <a:close/>
                </a:path>
                <a:path w="90170" h="93979">
                  <a:moveTo>
                    <a:pt x="73249" y="17238"/>
                  </a:moveTo>
                  <a:lnTo>
                    <a:pt x="43522" y="17238"/>
                  </a:lnTo>
                  <a:lnTo>
                    <a:pt x="55500" y="18576"/>
                  </a:lnTo>
                  <a:lnTo>
                    <a:pt x="66573" y="23795"/>
                  </a:lnTo>
                  <a:lnTo>
                    <a:pt x="70764" y="19884"/>
                  </a:lnTo>
                  <a:lnTo>
                    <a:pt x="73249" y="17238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 sz="800"/>
            </a:p>
          </p:txBody>
        </p:sp>
        <p:sp>
          <p:nvSpPr>
            <p:cNvPr id="73" name="object 36"/>
            <p:cNvSpPr/>
            <p:nvPr/>
          </p:nvSpPr>
          <p:spPr>
            <a:xfrm>
              <a:off x="501034" y="4208192"/>
              <a:ext cx="21424" cy="21424"/>
            </a:xfrm>
            <a:custGeom>
              <a:avLst/>
              <a:gdLst/>
              <a:ahLst/>
              <a:cxnLst/>
              <a:rect l="l" t="t" r="r" b="b"/>
              <a:pathLst>
                <a:path w="40640" h="40640">
                  <a:moveTo>
                    <a:pt x="26962" y="0"/>
                  </a:moveTo>
                  <a:lnTo>
                    <a:pt x="13563" y="0"/>
                  </a:lnTo>
                  <a:lnTo>
                    <a:pt x="13449" y="13474"/>
                  </a:lnTo>
                  <a:lnTo>
                    <a:pt x="0" y="13550"/>
                  </a:lnTo>
                  <a:lnTo>
                    <a:pt x="0" y="26974"/>
                  </a:lnTo>
                  <a:lnTo>
                    <a:pt x="13449" y="27063"/>
                  </a:lnTo>
                  <a:lnTo>
                    <a:pt x="13538" y="40513"/>
                  </a:lnTo>
                  <a:lnTo>
                    <a:pt x="26962" y="40513"/>
                  </a:lnTo>
                  <a:lnTo>
                    <a:pt x="27050" y="27038"/>
                  </a:lnTo>
                  <a:lnTo>
                    <a:pt x="40500" y="26974"/>
                  </a:lnTo>
                  <a:lnTo>
                    <a:pt x="40500" y="13550"/>
                  </a:lnTo>
                  <a:lnTo>
                    <a:pt x="27050" y="13474"/>
                  </a:lnTo>
                  <a:lnTo>
                    <a:pt x="26962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 sz="80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0" y="4643452"/>
            <a:ext cx="9144000" cy="500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Valuefirst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4676305"/>
            <a:ext cx="1357322" cy="434343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6" y="1"/>
            <a:ext cx="9141291" cy="5143499"/>
          </a:xfrm>
          <a:prstGeom prst="rect">
            <a:avLst/>
          </a:prstGeom>
        </p:spPr>
      </p:pic>
      <p:pic>
        <p:nvPicPr>
          <p:cNvPr id="5" name="Picture 4" descr="VFLogo_slid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2056510"/>
            <a:ext cx="1719075" cy="664465"/>
          </a:xfrm>
          <a:prstGeom prst="rect">
            <a:avLst/>
          </a:prstGeom>
        </p:spPr>
      </p:pic>
      <p:pic>
        <p:nvPicPr>
          <p:cNvPr id="6" name="Picture 5" descr="Hea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" y="350043"/>
            <a:ext cx="569977" cy="103632"/>
          </a:xfrm>
          <a:prstGeom prst="rect">
            <a:avLst/>
          </a:prstGeom>
        </p:spPr>
      </p:pic>
      <p:pic>
        <p:nvPicPr>
          <p:cNvPr id="7" name="Picture 6" descr="Pagen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66296" y="4487778"/>
            <a:ext cx="426721" cy="4267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0557" y="161925"/>
            <a:ext cx="1287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EA7D22"/>
                </a:solidFill>
                <a:latin typeface="Aileron Bold" pitchFamily="50" charset="0"/>
              </a:rPr>
              <a:t>About Us</a:t>
            </a:r>
            <a:endParaRPr lang="en-US" sz="2000" dirty="0">
              <a:solidFill>
                <a:srgbClr val="EA7D22"/>
              </a:solidFill>
              <a:latin typeface="Aileron Bold" pitchFamily="50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438402" y="895350"/>
            <a:ext cx="5444119" cy="3292935"/>
            <a:chOff x="2438400" y="895350"/>
            <a:chExt cx="5444119" cy="3292935"/>
          </a:xfrm>
        </p:grpSpPr>
        <p:sp>
          <p:nvSpPr>
            <p:cNvPr id="9" name="TextBox 8"/>
            <p:cNvSpPr txBox="1"/>
            <p:nvPr/>
          </p:nvSpPr>
          <p:spPr>
            <a:xfrm>
              <a:off x="2438400" y="895350"/>
              <a:ext cx="5139548" cy="733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sz="900" dirty="0" smtClean="0">
                  <a:solidFill>
                    <a:srgbClr val="3B3B3B"/>
                  </a:solidFill>
                  <a:latin typeface="Aileron" pitchFamily="50" charset="0"/>
                </a:rPr>
                <a:t>Founded in 2003, ValueFirst is a B2B company connecting enterprises to consumers, enabling</a:t>
              </a:r>
            </a:p>
            <a:p>
              <a:pPr>
                <a:lnSpc>
                  <a:spcPts val="1200"/>
                </a:lnSpc>
              </a:pPr>
              <a:r>
                <a:rPr lang="en-US" sz="900" dirty="0" smtClean="0">
                  <a:solidFill>
                    <a:srgbClr val="3B3B3B"/>
                  </a:solidFill>
                  <a:latin typeface="Aileron" pitchFamily="50" charset="0"/>
                </a:rPr>
                <a:t>intelligent conversations across channels through various communication platforms. </a:t>
              </a:r>
            </a:p>
            <a:p>
              <a:pPr>
                <a:lnSpc>
                  <a:spcPts val="1200"/>
                </a:lnSpc>
              </a:pPr>
              <a:endParaRPr lang="en-US" sz="900" dirty="0" smtClean="0">
                <a:solidFill>
                  <a:srgbClr val="3B3B3B"/>
                </a:solidFill>
                <a:latin typeface="Aileron" pitchFamily="50" charset="0"/>
              </a:endParaRPr>
            </a:p>
            <a:p>
              <a:pPr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We empower 4Bn interactions per month and offer the following:</a:t>
              </a:r>
              <a:endParaRPr lang="en-US" sz="1000" dirty="0">
                <a:solidFill>
                  <a:srgbClr val="3B3B3B"/>
                </a:solidFill>
                <a:latin typeface="Aileron SemiBold" pitchFamily="50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43695" y="1657350"/>
              <a:ext cx="4182555" cy="1483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sz="900" dirty="0" smtClean="0">
                  <a:solidFill>
                    <a:srgbClr val="3B3B3B"/>
                  </a:solidFill>
                  <a:latin typeface="Aileron SemiBold" pitchFamily="50" charset="0"/>
                </a:rPr>
                <a:t>Communication platform as a service: </a:t>
              </a:r>
              <a:r>
                <a:rPr lang="en-US" sz="900" dirty="0" smtClean="0">
                  <a:solidFill>
                    <a:srgbClr val="3B3B3B"/>
                  </a:solidFill>
                  <a:latin typeface="Aileron" pitchFamily="50" charset="0"/>
                </a:rPr>
                <a:t>Cloud based platform/APIs for SMS, </a:t>
              </a:r>
            </a:p>
            <a:p>
              <a:pPr>
                <a:lnSpc>
                  <a:spcPts val="1200"/>
                </a:lnSpc>
              </a:pPr>
              <a:r>
                <a:rPr lang="en-US" sz="900" dirty="0" smtClean="0">
                  <a:solidFill>
                    <a:srgbClr val="3B3B3B"/>
                  </a:solidFill>
                  <a:latin typeface="Aileron" pitchFamily="50" charset="0"/>
                </a:rPr>
                <a:t>Voice, Email and Authentication</a:t>
              </a:r>
            </a:p>
            <a:p>
              <a:pPr>
                <a:lnSpc>
                  <a:spcPts val="1200"/>
                </a:lnSpc>
              </a:pPr>
              <a:endParaRPr lang="en-US" sz="900" dirty="0" smtClean="0">
                <a:solidFill>
                  <a:srgbClr val="3B3B3B"/>
                </a:solidFill>
                <a:latin typeface="Aileron SemiBold" pitchFamily="50" charset="0"/>
              </a:endParaRPr>
            </a:p>
            <a:p>
              <a:pPr>
                <a:lnSpc>
                  <a:spcPts val="1200"/>
                </a:lnSpc>
              </a:pPr>
              <a:r>
                <a:rPr lang="en-US" sz="900" dirty="0" smtClean="0">
                  <a:solidFill>
                    <a:srgbClr val="3B3B3B"/>
                  </a:solidFill>
                  <a:latin typeface="Aileron SemiBold" pitchFamily="50" charset="0"/>
                </a:rPr>
                <a:t>Cross channel communication platform: </a:t>
              </a:r>
              <a:r>
                <a:rPr lang="en-US" sz="900" dirty="0" smtClean="0">
                  <a:solidFill>
                    <a:srgbClr val="3B3B3B"/>
                  </a:solidFill>
                  <a:latin typeface="Aileron" pitchFamily="50" charset="0"/>
                </a:rPr>
                <a:t>Marketing automation platform </a:t>
              </a:r>
            </a:p>
            <a:p>
              <a:pPr>
                <a:lnSpc>
                  <a:spcPts val="1200"/>
                </a:lnSpc>
              </a:pPr>
              <a:r>
                <a:rPr lang="en-US" sz="900" dirty="0" smtClean="0">
                  <a:solidFill>
                    <a:srgbClr val="3B3B3B"/>
                  </a:solidFill>
                  <a:latin typeface="Aileron" pitchFamily="50" charset="0"/>
                </a:rPr>
                <a:t>integrating channels of SMS, Email, Voice and Social media for better  </a:t>
              </a:r>
            </a:p>
            <a:p>
              <a:pPr>
                <a:lnSpc>
                  <a:spcPts val="1200"/>
                </a:lnSpc>
              </a:pPr>
              <a:r>
                <a:rPr lang="en-US" sz="900" dirty="0" smtClean="0">
                  <a:solidFill>
                    <a:srgbClr val="3B3B3B"/>
                  </a:solidFill>
                  <a:latin typeface="Aileron" pitchFamily="50" charset="0"/>
                </a:rPr>
                <a:t>communication workflows </a:t>
              </a:r>
            </a:p>
            <a:p>
              <a:pPr>
                <a:lnSpc>
                  <a:spcPts val="1200"/>
                </a:lnSpc>
              </a:pPr>
              <a:endParaRPr lang="en-US" sz="900" dirty="0" smtClean="0">
                <a:solidFill>
                  <a:srgbClr val="3B3B3B"/>
                </a:solidFill>
                <a:latin typeface="Aileron SemiBold" pitchFamily="50" charset="0"/>
              </a:endParaRPr>
            </a:p>
            <a:p>
              <a:pPr>
                <a:lnSpc>
                  <a:spcPts val="1200"/>
                </a:lnSpc>
              </a:pPr>
              <a:r>
                <a:rPr lang="en-US" sz="900" dirty="0" smtClean="0">
                  <a:solidFill>
                    <a:srgbClr val="3B3B3B"/>
                  </a:solidFill>
                  <a:latin typeface="Aileron SemiBold" pitchFamily="50" charset="0"/>
                </a:rPr>
                <a:t>AI driven conversation platform: </a:t>
              </a:r>
              <a:r>
                <a:rPr lang="en-US" sz="900" dirty="0" smtClean="0">
                  <a:solidFill>
                    <a:srgbClr val="3B3B3B"/>
                  </a:solidFill>
                  <a:latin typeface="Aileron" pitchFamily="50" charset="0"/>
                </a:rPr>
                <a:t>Build, host and manage intelligent  </a:t>
              </a:r>
            </a:p>
            <a:p>
              <a:pPr>
                <a:lnSpc>
                  <a:spcPts val="1200"/>
                </a:lnSpc>
              </a:pPr>
              <a:r>
                <a:rPr lang="en-US" sz="900" dirty="0" smtClean="0">
                  <a:solidFill>
                    <a:srgbClr val="3B3B3B"/>
                  </a:solidFill>
                  <a:latin typeface="Aileron" pitchFamily="50" charset="0"/>
                </a:rPr>
                <a:t>Natural Language Processing enabled Bots</a:t>
              </a:r>
              <a:endParaRPr lang="en-US" sz="900" dirty="0">
                <a:solidFill>
                  <a:srgbClr val="3B3B3B"/>
                </a:solidFill>
                <a:latin typeface="Aileron" pitchFamily="50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38400" y="3168214"/>
              <a:ext cx="5444119" cy="10200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sz="900" dirty="0" smtClean="0">
                  <a:solidFill>
                    <a:srgbClr val="3B3B3B"/>
                  </a:solidFill>
                  <a:latin typeface="Aileron" pitchFamily="50" charset="0"/>
                </a:rPr>
                <a:t>Driven by 300+ passionate employees serving a diversified customer base across BFSI, E-commerce,</a:t>
              </a:r>
            </a:p>
            <a:p>
              <a:pPr>
                <a:lnSpc>
                  <a:spcPts val="1200"/>
                </a:lnSpc>
              </a:pPr>
              <a:r>
                <a:rPr lang="en-US" sz="900" dirty="0" smtClean="0">
                  <a:solidFill>
                    <a:srgbClr val="3B3B3B"/>
                  </a:solidFill>
                  <a:latin typeface="Aileron" pitchFamily="50" charset="0"/>
                </a:rPr>
                <a:t>Retail, IT Software, Manufacturing, Internet, Automobile, Government sector, Education, Travel, Media,</a:t>
              </a:r>
            </a:p>
            <a:p>
              <a:pPr>
                <a:lnSpc>
                  <a:spcPts val="1200"/>
                </a:lnSpc>
              </a:pPr>
              <a:r>
                <a:rPr lang="en-US" sz="900" dirty="0" smtClean="0">
                  <a:solidFill>
                    <a:srgbClr val="3B3B3B"/>
                  </a:solidFill>
                  <a:latin typeface="Aileron" pitchFamily="50" charset="0"/>
                </a:rPr>
                <a:t>Hospitality, Healthcare, Consumer verticals, etc.</a:t>
              </a:r>
            </a:p>
            <a:p>
              <a:pPr>
                <a:lnSpc>
                  <a:spcPts val="1200"/>
                </a:lnSpc>
              </a:pPr>
              <a:r>
                <a:rPr lang="en-US" sz="900" dirty="0" smtClean="0">
                  <a:solidFill>
                    <a:srgbClr val="3B3B3B"/>
                  </a:solidFill>
                  <a:latin typeface="Aileron" pitchFamily="50" charset="0"/>
                </a:rPr>
                <a:t> </a:t>
              </a:r>
            </a:p>
            <a:p>
              <a:pPr>
                <a:lnSpc>
                  <a:spcPts val="1200"/>
                </a:lnSpc>
              </a:pPr>
              <a:r>
                <a:rPr lang="en-US" sz="900" dirty="0" smtClean="0">
                  <a:solidFill>
                    <a:srgbClr val="3B3B3B"/>
                  </a:solidFill>
                  <a:latin typeface="Aileron" pitchFamily="50" charset="0"/>
                </a:rPr>
                <a:t>The company enjoys strong relationships with telecom operators and has a global footprint across</a:t>
              </a:r>
            </a:p>
            <a:p>
              <a:pPr>
                <a:lnSpc>
                  <a:spcPts val="1200"/>
                </a:lnSpc>
              </a:pPr>
              <a:r>
                <a:rPr lang="en-US" sz="900" dirty="0" smtClean="0">
                  <a:solidFill>
                    <a:srgbClr val="3B3B3B"/>
                  </a:solidFill>
                  <a:latin typeface="Aileron" pitchFamily="50" charset="0"/>
                </a:rPr>
                <a:t>India, Middle East, Bangladesh &amp; UK.</a:t>
              </a:r>
            </a:p>
          </p:txBody>
        </p:sp>
        <p:pic>
          <p:nvPicPr>
            <p:cNvPr id="12" name="Picture 11" descr="Bulle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25808" y="1718564"/>
              <a:ext cx="97536" cy="97536"/>
            </a:xfrm>
            <a:prstGeom prst="rect">
              <a:avLst/>
            </a:prstGeom>
          </p:spPr>
        </p:pic>
        <p:pic>
          <p:nvPicPr>
            <p:cNvPr id="13" name="Picture 12" descr="Bulle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25808" y="2174081"/>
              <a:ext cx="97536" cy="97536"/>
            </a:xfrm>
            <a:prstGeom prst="rect">
              <a:avLst/>
            </a:prstGeom>
          </p:spPr>
        </p:pic>
        <p:pic>
          <p:nvPicPr>
            <p:cNvPr id="14" name="Picture 13" descr="Bulle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25808" y="2783776"/>
              <a:ext cx="97536" cy="97536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8534400" y="4552951"/>
            <a:ext cx="2584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Aileron" pitchFamily="50" charset="0"/>
              </a:rPr>
              <a:t>2</a:t>
            </a:r>
            <a:endParaRPr lang="en-US" sz="1000" dirty="0">
              <a:solidFill>
                <a:schemeClr val="bg1"/>
              </a:solidFill>
              <a:latin typeface="Aileron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Over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4643452"/>
            <a:ext cx="9144000" cy="500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Valuefirst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676305"/>
            <a:ext cx="1357322" cy="43434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29200" y="2034630"/>
            <a:ext cx="30754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Aileron" pitchFamily="50" charset="0"/>
                <a:ea typeface="Lato Semibold" pitchFamily="34" charset="0"/>
                <a:cs typeface="Lato Semibold" pitchFamily="34" charset="0"/>
              </a:rPr>
              <a:t>OVERVIEW</a:t>
            </a:r>
            <a:endParaRPr lang="en-US" sz="4400" dirty="0">
              <a:solidFill>
                <a:schemeClr val="bg1"/>
              </a:solidFill>
              <a:latin typeface="Aileron" pitchFamily="50" charset="0"/>
              <a:ea typeface="Lato Semibold" pitchFamily="34" charset="0"/>
              <a:cs typeface="Lato Semibol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00600" y="1733550"/>
            <a:ext cx="45719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Overview.jpg"/>
          <p:cNvPicPr>
            <a:picLocks noChangeAspect="1"/>
          </p:cNvPicPr>
          <p:nvPr/>
        </p:nvPicPr>
        <p:blipFill>
          <a:blip r:embed="rId3" cstate="print"/>
          <a:srcRect t="9542"/>
          <a:stretch>
            <a:fillRect/>
          </a:stretch>
        </p:blipFill>
        <p:spPr>
          <a:xfrm>
            <a:off x="0" y="785622"/>
            <a:ext cx="9144000" cy="2167128"/>
          </a:xfrm>
          <a:prstGeom prst="rect">
            <a:avLst/>
          </a:prstGeom>
        </p:spPr>
      </p:pic>
      <p:pic>
        <p:nvPicPr>
          <p:cNvPr id="6" name="Picture 5" descr="Hea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" y="350043"/>
            <a:ext cx="569977" cy="1036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0559" y="161925"/>
            <a:ext cx="1342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EA7D22"/>
                </a:solidFill>
                <a:latin typeface="Aileron Bold" pitchFamily="50" charset="0"/>
              </a:rPr>
              <a:t>Overview</a:t>
            </a:r>
            <a:endParaRPr lang="en-US" sz="2000" dirty="0">
              <a:solidFill>
                <a:srgbClr val="EA7D22"/>
              </a:solidFill>
              <a:latin typeface="Aileron Bold" pitchFamily="50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80172" y="872594"/>
            <a:ext cx="6472238" cy="1927756"/>
            <a:chOff x="680172" y="872594"/>
            <a:chExt cx="6472238" cy="1927756"/>
          </a:xfrm>
        </p:grpSpPr>
        <p:sp>
          <p:nvSpPr>
            <p:cNvPr id="30" name="TextBox 29"/>
            <p:cNvSpPr txBox="1"/>
            <p:nvPr/>
          </p:nvSpPr>
          <p:spPr>
            <a:xfrm>
              <a:off x="680172" y="872594"/>
              <a:ext cx="6472238" cy="1394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  <a:buFont typeface="Wingdings" pitchFamily="2" charset="2"/>
                <a:buChar char="ü"/>
              </a:pPr>
              <a:r>
                <a:rPr lang="en-US" sz="1100" dirty="0" smtClean="0">
                  <a:solidFill>
                    <a:srgbClr val="3B3B3B"/>
                  </a:solidFill>
                  <a:latin typeface="Aileron SemiBold" pitchFamily="50" charset="0"/>
                </a:rPr>
                <a:t>   Verisure is an assured delivery platform</a:t>
              </a:r>
            </a:p>
            <a:p>
              <a:pPr lvl="0">
                <a:lnSpc>
                  <a:spcPct val="200000"/>
                </a:lnSpc>
                <a:buFont typeface="Wingdings" pitchFamily="2" charset="2"/>
                <a:buChar char="ü"/>
              </a:pPr>
              <a:r>
                <a:rPr lang="en-US" sz="1100" dirty="0" smtClean="0">
                  <a:solidFill>
                    <a:srgbClr val="3B3B3B"/>
                  </a:solidFill>
                  <a:latin typeface="Aileron SemiBold" pitchFamily="50" charset="0"/>
                </a:rPr>
                <a:t>   Ensures close to 100% delivery of critical business use cases like OTP, mobile verification</a:t>
              </a:r>
            </a:p>
            <a:p>
              <a:pPr>
                <a:lnSpc>
                  <a:spcPct val="200000"/>
                </a:lnSpc>
                <a:buFont typeface="Wingdings" pitchFamily="2" charset="2"/>
                <a:buChar char="ü"/>
              </a:pPr>
              <a:r>
                <a:rPr lang="en-US" sz="1100" dirty="0" smtClean="0">
                  <a:solidFill>
                    <a:srgbClr val="3B3B3B"/>
                  </a:solidFill>
                  <a:latin typeface="Aileron SemiBold" pitchFamily="50" charset="0"/>
                </a:rPr>
                <a:t>   Leads to an consistent, enriched customer experience</a:t>
              </a:r>
            </a:p>
            <a:p>
              <a:pPr lvl="0">
                <a:lnSpc>
                  <a:spcPct val="200000"/>
                </a:lnSpc>
                <a:buFont typeface="Wingdings" pitchFamily="2" charset="2"/>
                <a:buChar char="ü"/>
              </a:pPr>
              <a:r>
                <a:rPr lang="en-US" sz="1100" dirty="0" smtClean="0">
                  <a:solidFill>
                    <a:srgbClr val="3B3B3B"/>
                  </a:solidFill>
                  <a:latin typeface="Aileron SemiBold" pitchFamily="50" charset="0"/>
                </a:rPr>
                <a:t>   Uses varied communication channels like SMS/Email/Voice for seamless delivery </a:t>
              </a:r>
              <a:endParaRPr lang="en-IN" sz="1100" dirty="0" smtClean="0">
                <a:solidFill>
                  <a:srgbClr val="3B3B3B"/>
                </a:solidFill>
                <a:latin typeface="Aileron SemiBold" pitchFamily="50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87101" y="2323296"/>
              <a:ext cx="5832763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100" dirty="0" smtClean="0">
                  <a:solidFill>
                    <a:srgbClr val="F09820"/>
                  </a:solidFill>
                  <a:latin typeface="Aileron SemiBold" pitchFamily="50" charset="0"/>
                </a:rPr>
                <a:t>Existing customers :  </a:t>
              </a:r>
              <a:r>
                <a:rPr lang="en-US" sz="1100" kern="1400" spc="50" dirty="0" smtClean="0">
                  <a:solidFill>
                    <a:srgbClr val="F09820"/>
                  </a:solidFill>
                  <a:latin typeface="Aileron SemiBold" pitchFamily="50" charset="0"/>
                </a:rPr>
                <a:t>No integration change required! Just inform us and get live on Verisure!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81859" y="3124200"/>
            <a:ext cx="2180405" cy="269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100" dirty="0" smtClean="0">
                <a:solidFill>
                  <a:srgbClr val="C8404A"/>
                </a:solidFill>
                <a:latin typeface="Aileron SemiBold" pitchFamily="50" charset="0"/>
              </a:rPr>
              <a:t>Advantages for new customers</a:t>
            </a:r>
            <a:endParaRPr lang="en-US" sz="1100" kern="1400" spc="50" dirty="0" smtClean="0">
              <a:solidFill>
                <a:srgbClr val="C8404A"/>
              </a:solidFill>
              <a:latin typeface="Aileron SemiBold" pitchFamily="50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62000" y="3562350"/>
            <a:ext cx="7620000" cy="1143000"/>
            <a:chOff x="762000" y="3562350"/>
            <a:chExt cx="7620000" cy="1143000"/>
          </a:xfrm>
        </p:grpSpPr>
        <p:sp>
          <p:nvSpPr>
            <p:cNvPr id="26" name="Rounded Rectangle 25"/>
            <p:cNvSpPr/>
            <p:nvPr/>
          </p:nvSpPr>
          <p:spPr>
            <a:xfrm>
              <a:off x="762000" y="3562350"/>
              <a:ext cx="1143000" cy="1143000"/>
            </a:xfrm>
            <a:prstGeom prst="roundRect">
              <a:avLst/>
            </a:prstGeom>
            <a:noFill/>
            <a:ln w="19050" cap="flat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057400" y="3562350"/>
              <a:ext cx="1143000" cy="1143000"/>
            </a:xfrm>
            <a:prstGeom prst="roundRect">
              <a:avLst/>
            </a:prstGeom>
            <a:noFill/>
            <a:ln w="19050" cap="flat">
              <a:solidFill>
                <a:srgbClr val="F3AA4C"/>
              </a:solidFill>
              <a:round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352800" y="3562350"/>
              <a:ext cx="1143000" cy="1143000"/>
            </a:xfrm>
            <a:prstGeom prst="roundRect">
              <a:avLst/>
            </a:prstGeom>
            <a:noFill/>
            <a:ln w="19050" cap="flat">
              <a:solidFill>
                <a:srgbClr val="D06762"/>
              </a:solidFill>
              <a:round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4648200" y="3562350"/>
              <a:ext cx="1143000" cy="1143000"/>
            </a:xfrm>
            <a:prstGeom prst="roundRect">
              <a:avLst/>
            </a:prstGeom>
            <a:noFill/>
            <a:ln w="19050" cap="flat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943600" y="3562350"/>
              <a:ext cx="1143000" cy="1143000"/>
            </a:xfrm>
            <a:prstGeom prst="roundRect">
              <a:avLst/>
            </a:prstGeom>
            <a:noFill/>
            <a:ln w="19050" cap="flat">
              <a:solidFill>
                <a:srgbClr val="F09820"/>
              </a:solidFill>
              <a:round/>
            </a:ln>
            <a:effec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7239000" y="3562350"/>
              <a:ext cx="1143000" cy="1143000"/>
            </a:xfrm>
            <a:prstGeom prst="roundRect">
              <a:avLst/>
            </a:prstGeom>
            <a:noFill/>
            <a:ln w="19050" cap="flat">
              <a:solidFill>
                <a:srgbClr val="C8404A"/>
              </a:solidFill>
              <a:round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31667" y="3894286"/>
              <a:ext cx="833883" cy="436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Easy API 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integration</a:t>
              </a:r>
              <a:endParaRPr lang="en-US" sz="1000" dirty="0">
                <a:solidFill>
                  <a:srgbClr val="3B3B3B"/>
                </a:solidFill>
                <a:latin typeface="Aileron SemiBold" pitchFamily="50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133600" y="3796823"/>
              <a:ext cx="1023936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System can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be made live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within 3-4 hrs</a:t>
              </a:r>
              <a:endParaRPr lang="en-US" sz="1000" dirty="0">
                <a:solidFill>
                  <a:srgbClr val="3B3B3B"/>
                </a:solidFill>
                <a:latin typeface="Aileron SemiBold" pitchFamily="50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75378" y="3804518"/>
              <a:ext cx="1099980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Ensure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redundancy via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7 operators</a:t>
              </a:r>
              <a:endParaRPr lang="en-US" sz="1000" dirty="0">
                <a:solidFill>
                  <a:srgbClr val="3B3B3B"/>
                </a:solidFill>
                <a:latin typeface="Aileron SemiBold" pitchFamily="50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426921" y="3894286"/>
              <a:ext cx="755335" cy="436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Real time 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MIS</a:t>
              </a:r>
              <a:endParaRPr lang="en-US" sz="1000" dirty="0">
                <a:solidFill>
                  <a:srgbClr val="3B3B3B"/>
                </a:solidFill>
                <a:latin typeface="Aileron SemiBold" pitchFamily="50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994101" y="3804518"/>
              <a:ext cx="102624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Automated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routing across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channels </a:t>
              </a:r>
              <a:endParaRPr lang="en-US" sz="1000" dirty="0">
                <a:solidFill>
                  <a:srgbClr val="3B3B3B"/>
                </a:solidFill>
                <a:latin typeface="Aileron SemiBold" pitchFamily="50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658084" y="3714750"/>
              <a:ext cx="1136850" cy="795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Multiple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Communication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channels– SMS/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Voice/Email</a:t>
              </a:r>
              <a:endParaRPr lang="en-US" sz="1000" dirty="0">
                <a:solidFill>
                  <a:srgbClr val="3B3B3B"/>
                </a:solidFill>
                <a:latin typeface="Aileron SemiBold" pitchFamily="50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llen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643452"/>
            <a:ext cx="9144000" cy="500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Valuefirst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676305"/>
            <a:ext cx="1357322" cy="4343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29200" y="2034630"/>
            <a:ext cx="37994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Aileron" pitchFamily="50" charset="0"/>
                <a:ea typeface="Lato Semibold" pitchFamily="34" charset="0"/>
                <a:cs typeface="Lato Semibold" pitchFamily="34" charset="0"/>
              </a:rPr>
              <a:t>CHALLENGES</a:t>
            </a:r>
            <a:endParaRPr lang="en-US" sz="4400" dirty="0">
              <a:solidFill>
                <a:schemeClr val="bg1"/>
              </a:solidFill>
              <a:latin typeface="Aileron" pitchFamily="50" charset="0"/>
              <a:ea typeface="Lato Semibold" pitchFamily="34" charset="0"/>
              <a:cs typeface="Lato Semi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00600" y="1733550"/>
            <a:ext cx="45719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 descr="Slid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6" y="1"/>
            <a:ext cx="9141291" cy="5143499"/>
          </a:xfrm>
          <a:prstGeom prst="rect">
            <a:avLst/>
          </a:prstGeom>
        </p:spPr>
      </p:pic>
      <p:pic>
        <p:nvPicPr>
          <p:cNvPr id="6" name="Picture 5" descr="Hea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350043"/>
            <a:ext cx="569977" cy="103632"/>
          </a:xfrm>
          <a:prstGeom prst="rect">
            <a:avLst/>
          </a:prstGeom>
        </p:spPr>
      </p:pic>
      <p:pic>
        <p:nvPicPr>
          <p:cNvPr id="7" name="Picture 6" descr="Pagen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66296" y="4487778"/>
            <a:ext cx="426721" cy="4267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0559" y="161925"/>
            <a:ext cx="5210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EA7D22"/>
                </a:solidFill>
                <a:latin typeface="Aileron Bold" pitchFamily="50" charset="0"/>
              </a:rPr>
              <a:t>Challenges with Critical Communications</a:t>
            </a:r>
            <a:endParaRPr lang="en-US" sz="2000" dirty="0">
              <a:solidFill>
                <a:srgbClr val="EA7D22"/>
              </a:solidFill>
              <a:latin typeface="Aileron Bold" pitchFamily="5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34400" y="4552951"/>
            <a:ext cx="2584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Aileron" pitchFamily="50" charset="0"/>
              </a:rPr>
              <a:t>6</a:t>
            </a:r>
            <a:endParaRPr lang="en-US" sz="1000" dirty="0">
              <a:solidFill>
                <a:schemeClr val="bg1"/>
              </a:solidFill>
              <a:latin typeface="Aileron" pitchFamily="50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742371" y="1103169"/>
            <a:ext cx="5649029" cy="2895599"/>
            <a:chOff x="1742371" y="1103169"/>
            <a:chExt cx="5649029" cy="2895599"/>
          </a:xfrm>
        </p:grpSpPr>
        <p:sp>
          <p:nvSpPr>
            <p:cNvPr id="18" name="Hexagon 17"/>
            <p:cNvSpPr/>
            <p:nvPr/>
          </p:nvSpPr>
          <p:spPr>
            <a:xfrm>
              <a:off x="1742371" y="1103169"/>
              <a:ext cx="1755648" cy="1513488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7" name="Hexagon 36"/>
            <p:cNvSpPr/>
            <p:nvPr/>
          </p:nvSpPr>
          <p:spPr>
            <a:xfrm>
              <a:off x="2510721" y="2485280"/>
              <a:ext cx="1755648" cy="1513488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8" name="Hexagon 37"/>
            <p:cNvSpPr/>
            <p:nvPr/>
          </p:nvSpPr>
          <p:spPr>
            <a:xfrm>
              <a:off x="3301839" y="1103169"/>
              <a:ext cx="1755648" cy="1513488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rgbClr val="F3AA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9" name="Hexagon 38"/>
            <p:cNvSpPr/>
            <p:nvPr/>
          </p:nvSpPr>
          <p:spPr>
            <a:xfrm>
              <a:off x="4070189" y="2485280"/>
              <a:ext cx="1755648" cy="1513488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rgbClr val="F098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0" name="Hexagon 39"/>
            <p:cNvSpPr/>
            <p:nvPr/>
          </p:nvSpPr>
          <p:spPr>
            <a:xfrm>
              <a:off x="4863523" y="1103169"/>
              <a:ext cx="1755648" cy="1513488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rgbClr val="D067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1" name="Hexagon 40"/>
            <p:cNvSpPr/>
            <p:nvPr/>
          </p:nvSpPr>
          <p:spPr>
            <a:xfrm>
              <a:off x="5635752" y="2485280"/>
              <a:ext cx="1755648" cy="1513488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rgbClr val="C840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77423" y="1544710"/>
              <a:ext cx="1091966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Time limitation: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 no margin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 for error </a:t>
              </a:r>
              <a:endParaRPr lang="en-US" sz="1000" dirty="0">
                <a:solidFill>
                  <a:srgbClr val="3B3B3B"/>
                </a:solidFill>
                <a:latin typeface="Aileron SemiBold" pitchFamily="50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85888" y="1552406"/>
              <a:ext cx="1016624" cy="633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Invalid mobile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 number or 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email address</a:t>
              </a:r>
              <a:endParaRPr lang="en-US" sz="1000" dirty="0">
                <a:solidFill>
                  <a:srgbClr val="3B3B3B"/>
                </a:solidFill>
                <a:latin typeface="Aileron SemiBold" pitchFamily="50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247572" y="1548141"/>
              <a:ext cx="1003800" cy="633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Inter-operator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network 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congestion </a:t>
              </a:r>
              <a:endParaRPr lang="en-US" sz="1000" dirty="0">
                <a:solidFill>
                  <a:srgbClr val="3B3B3B"/>
                </a:solidFill>
                <a:latin typeface="Aileron SemiBold" pitchFamily="50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77837" y="2883490"/>
              <a:ext cx="1233030" cy="8104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SMS delivery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 issue due to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 memory capacity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full</a:t>
              </a:r>
              <a:endParaRPr lang="en-US" sz="1000" dirty="0">
                <a:solidFill>
                  <a:srgbClr val="3B3B3B"/>
                </a:solidFill>
                <a:latin typeface="Aileron SemiBold" pitchFamily="50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54560" y="2883490"/>
              <a:ext cx="1132040" cy="8104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Email delivery 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issue due to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service provider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or ISP</a:t>
              </a:r>
              <a:endParaRPr lang="en-US" sz="1000" dirty="0">
                <a:solidFill>
                  <a:srgbClr val="3B3B3B"/>
                </a:solidFill>
                <a:latin typeface="Aileron SemiBold" pitchFamily="50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42641" y="2931968"/>
              <a:ext cx="1002197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Mobile out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of network for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few seconds</a:t>
              </a:r>
              <a:endParaRPr lang="en-US" sz="1000" dirty="0">
                <a:solidFill>
                  <a:srgbClr val="3B3B3B"/>
                </a:solidFill>
                <a:latin typeface="Aileron SemiBold" pitchFamily="50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ver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643452"/>
            <a:ext cx="9144000" cy="500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Valuefirst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676305"/>
            <a:ext cx="1357322" cy="4343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2034630"/>
            <a:ext cx="28968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Aileron" pitchFamily="50" charset="0"/>
                <a:ea typeface="Lato Semibold" pitchFamily="34" charset="0"/>
                <a:cs typeface="Lato Semibold" pitchFamily="34" charset="0"/>
              </a:rPr>
              <a:t>FEATURES</a:t>
            </a:r>
            <a:endParaRPr lang="en-US" sz="4400" dirty="0">
              <a:solidFill>
                <a:schemeClr val="bg1"/>
              </a:solidFill>
              <a:latin typeface="Aileron" pitchFamily="50" charset="0"/>
              <a:ea typeface="Lato Semibold" pitchFamily="34" charset="0"/>
              <a:cs typeface="Lato Semi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0" y="1733550"/>
            <a:ext cx="45719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94" descr="Slid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6" y="1"/>
            <a:ext cx="9141291" cy="5143499"/>
          </a:xfrm>
          <a:prstGeom prst="rect">
            <a:avLst/>
          </a:prstGeom>
        </p:spPr>
      </p:pic>
      <p:pic>
        <p:nvPicPr>
          <p:cNvPr id="6" name="Picture 5" descr="Hea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350043"/>
            <a:ext cx="569977" cy="103632"/>
          </a:xfrm>
          <a:prstGeom prst="rect">
            <a:avLst/>
          </a:prstGeom>
        </p:spPr>
      </p:pic>
      <p:pic>
        <p:nvPicPr>
          <p:cNvPr id="7" name="Picture 6" descr="Pagen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66296" y="4487778"/>
            <a:ext cx="426721" cy="4267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0559" y="161925"/>
            <a:ext cx="125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EA7D22"/>
                </a:solidFill>
                <a:latin typeface="Aileron Bold" pitchFamily="50" charset="0"/>
              </a:rPr>
              <a:t>Features</a:t>
            </a:r>
            <a:endParaRPr lang="en-US" sz="2000" dirty="0">
              <a:solidFill>
                <a:srgbClr val="EA7D22"/>
              </a:solidFill>
              <a:latin typeface="Aileron Bold" pitchFamily="5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34400" y="4552951"/>
            <a:ext cx="2584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Aileron" pitchFamily="50" charset="0"/>
              </a:rPr>
              <a:t>8</a:t>
            </a:r>
            <a:endParaRPr lang="en-US" sz="1000" dirty="0">
              <a:solidFill>
                <a:schemeClr val="bg1"/>
              </a:solidFill>
              <a:latin typeface="Aileron" pitchFamily="50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607150" y="2547329"/>
            <a:ext cx="2545115" cy="548640"/>
            <a:chOff x="1607150" y="2547329"/>
            <a:chExt cx="2545115" cy="548640"/>
          </a:xfrm>
        </p:grpSpPr>
        <p:sp>
          <p:nvSpPr>
            <p:cNvPr id="17" name="TextBox 16"/>
            <p:cNvSpPr txBox="1"/>
            <p:nvPr/>
          </p:nvSpPr>
          <p:spPr>
            <a:xfrm>
              <a:off x="1607150" y="2595946"/>
              <a:ext cx="1838965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Brands can choose order of</a:t>
              </a:r>
            </a:p>
            <a:p>
              <a:pPr algn="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communication medium</a:t>
              </a:r>
              <a:endParaRPr lang="en-US" sz="1000" dirty="0">
                <a:solidFill>
                  <a:srgbClr val="3B3B3B"/>
                </a:solidFill>
                <a:latin typeface="Aileron SemiBold" pitchFamily="50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3603625" y="2547329"/>
              <a:ext cx="548640" cy="548640"/>
            </a:xfrm>
            <a:prstGeom prst="ellipse">
              <a:avLst/>
            </a:prstGeom>
            <a:solidFill>
              <a:srgbClr val="F098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51" descr="Brands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85921" y="2713445"/>
              <a:ext cx="384049" cy="2164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" name="Group 32"/>
          <p:cNvGrpSpPr/>
          <p:nvPr/>
        </p:nvGrpSpPr>
        <p:grpSpPr>
          <a:xfrm>
            <a:off x="2259572" y="995283"/>
            <a:ext cx="1892693" cy="548640"/>
            <a:chOff x="2259572" y="995283"/>
            <a:chExt cx="1892693" cy="548640"/>
          </a:xfrm>
        </p:grpSpPr>
        <p:sp>
          <p:nvSpPr>
            <p:cNvPr id="14" name="TextBox 13"/>
            <p:cNvSpPr txBox="1"/>
            <p:nvPr/>
          </p:nvSpPr>
          <p:spPr>
            <a:xfrm>
              <a:off x="2259572" y="1043900"/>
              <a:ext cx="1186543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Instant and</a:t>
              </a:r>
            </a:p>
            <a:p>
              <a:pPr algn="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assured delivery</a:t>
              </a:r>
              <a:endParaRPr lang="en-US" sz="1000" dirty="0">
                <a:solidFill>
                  <a:srgbClr val="3B3B3B"/>
                </a:solidFill>
                <a:latin typeface="Aileron SemiBold" pitchFamily="50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603625" y="995283"/>
              <a:ext cx="548640" cy="54864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52" descr="Delivery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54501" y="1095867"/>
              <a:ext cx="246889" cy="3474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" name="Group 33"/>
          <p:cNvGrpSpPr/>
          <p:nvPr/>
        </p:nvGrpSpPr>
        <p:grpSpPr>
          <a:xfrm>
            <a:off x="2126521" y="1771306"/>
            <a:ext cx="2025744" cy="548640"/>
            <a:chOff x="2126521" y="1771306"/>
            <a:chExt cx="2025744" cy="548640"/>
          </a:xfrm>
        </p:grpSpPr>
        <p:sp>
          <p:nvSpPr>
            <p:cNvPr id="19" name="TextBox 18"/>
            <p:cNvSpPr txBox="1"/>
            <p:nvPr/>
          </p:nvSpPr>
          <p:spPr>
            <a:xfrm>
              <a:off x="2126521" y="1819923"/>
              <a:ext cx="1319592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Parallel submission</a:t>
              </a:r>
            </a:p>
            <a:p>
              <a:pPr algn="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across channels</a:t>
              </a:r>
              <a:endParaRPr lang="en-US" sz="1000" dirty="0">
                <a:solidFill>
                  <a:srgbClr val="3B3B3B"/>
                </a:solidFill>
                <a:latin typeface="Aileron SemiBold" pitchFamily="50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603625" y="1771306"/>
              <a:ext cx="548640" cy="54864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55" descr="Paralle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72205" y="1891702"/>
              <a:ext cx="411481" cy="3078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" name="Group 36"/>
          <p:cNvGrpSpPr/>
          <p:nvPr/>
        </p:nvGrpSpPr>
        <p:grpSpPr>
          <a:xfrm>
            <a:off x="1775463" y="3323351"/>
            <a:ext cx="2376802" cy="548640"/>
            <a:chOff x="1775463" y="3323351"/>
            <a:chExt cx="2376802" cy="548640"/>
          </a:xfrm>
        </p:grpSpPr>
        <p:sp>
          <p:nvSpPr>
            <p:cNvPr id="16" name="TextBox 15"/>
            <p:cNvSpPr txBox="1"/>
            <p:nvPr/>
          </p:nvSpPr>
          <p:spPr>
            <a:xfrm>
              <a:off x="1775463" y="3371968"/>
              <a:ext cx="1670650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SMS as default</a:t>
              </a:r>
            </a:p>
            <a:p>
              <a:pPr algn="r"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communication medium</a:t>
              </a:r>
              <a:endParaRPr lang="en-US" sz="1000" dirty="0">
                <a:solidFill>
                  <a:srgbClr val="3B3B3B"/>
                </a:solidFill>
                <a:latin typeface="Aileron SemiBold" pitchFamily="50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3603625" y="3323351"/>
              <a:ext cx="548640" cy="548640"/>
            </a:xfrm>
            <a:prstGeom prst="ellipse">
              <a:avLst/>
            </a:prstGeom>
            <a:solidFill>
              <a:srgbClr val="C840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Picture 56" descr="Sms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08781" y="3458987"/>
              <a:ext cx="338329" cy="27736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" name="Group 40"/>
          <p:cNvGrpSpPr/>
          <p:nvPr/>
        </p:nvGrpSpPr>
        <p:grpSpPr>
          <a:xfrm>
            <a:off x="4800600" y="2547329"/>
            <a:ext cx="2286000" cy="548640"/>
            <a:chOff x="4800600" y="2547329"/>
            <a:chExt cx="2286000" cy="548640"/>
          </a:xfrm>
        </p:grpSpPr>
        <p:sp>
          <p:nvSpPr>
            <p:cNvPr id="21" name="TextBox 20"/>
            <p:cNvSpPr txBox="1"/>
            <p:nvPr/>
          </p:nvSpPr>
          <p:spPr>
            <a:xfrm>
              <a:off x="5499306" y="2595946"/>
              <a:ext cx="1587294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Automated Voice call or</a:t>
              </a:r>
            </a:p>
            <a:p>
              <a:pPr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IVR to know OTP</a:t>
              </a:r>
              <a:endParaRPr lang="en-US" sz="1000" dirty="0">
                <a:solidFill>
                  <a:srgbClr val="3B3B3B"/>
                </a:solidFill>
                <a:latin typeface="Aileron SemiBold" pitchFamily="50" charset="0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4800600" y="2547329"/>
              <a:ext cx="548640" cy="54864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0" name="Picture 89" descr="Brands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13628" y="2647950"/>
              <a:ext cx="322584" cy="3473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" name="Group 38"/>
          <p:cNvGrpSpPr/>
          <p:nvPr/>
        </p:nvGrpSpPr>
        <p:grpSpPr>
          <a:xfrm>
            <a:off x="4800600" y="995283"/>
            <a:ext cx="1902882" cy="548640"/>
            <a:chOff x="4800600" y="995283"/>
            <a:chExt cx="1902882" cy="548640"/>
          </a:xfrm>
        </p:grpSpPr>
        <p:sp>
          <p:nvSpPr>
            <p:cNvPr id="18" name="TextBox 17"/>
            <p:cNvSpPr txBox="1"/>
            <p:nvPr/>
          </p:nvSpPr>
          <p:spPr>
            <a:xfrm>
              <a:off x="5499306" y="1043900"/>
              <a:ext cx="1204176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Email content</a:t>
              </a:r>
            </a:p>
            <a:p>
              <a:pPr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created on the fly</a:t>
              </a:r>
              <a:endParaRPr lang="en-US" sz="1000" dirty="0">
                <a:solidFill>
                  <a:srgbClr val="3B3B3B"/>
                </a:solidFill>
                <a:latin typeface="Aileron SemiBold" pitchFamily="50" charset="0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4800600" y="995283"/>
              <a:ext cx="548640" cy="548640"/>
            </a:xfrm>
            <a:prstGeom prst="ellipse">
              <a:avLst/>
            </a:prstGeom>
            <a:solidFill>
              <a:srgbClr val="C840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8" name="Picture 87" descr="Delivery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35292" y="1186656"/>
              <a:ext cx="279258" cy="16589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" name="Group 39"/>
          <p:cNvGrpSpPr/>
          <p:nvPr/>
        </p:nvGrpSpPr>
        <p:grpSpPr>
          <a:xfrm>
            <a:off x="4800600" y="1771306"/>
            <a:ext cx="1627167" cy="548640"/>
            <a:chOff x="4800600" y="1771306"/>
            <a:chExt cx="1627167" cy="548640"/>
          </a:xfrm>
        </p:grpSpPr>
        <p:sp>
          <p:nvSpPr>
            <p:cNvPr id="22" name="TextBox 21"/>
            <p:cNvSpPr txBox="1"/>
            <p:nvPr/>
          </p:nvSpPr>
          <p:spPr>
            <a:xfrm>
              <a:off x="5499308" y="1818944"/>
              <a:ext cx="928459" cy="453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24x7 service</a:t>
              </a:r>
            </a:p>
            <a:p>
              <a:pPr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monitoring</a:t>
              </a:r>
              <a:endParaRPr lang="en-US" sz="1000" dirty="0">
                <a:solidFill>
                  <a:srgbClr val="3B3B3B"/>
                </a:solidFill>
                <a:latin typeface="Aileron SemiBold" pitchFamily="50" charset="0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4800600" y="1771306"/>
              <a:ext cx="548640" cy="548640"/>
            </a:xfrm>
            <a:prstGeom prst="ellipse">
              <a:avLst/>
            </a:prstGeom>
            <a:solidFill>
              <a:srgbClr val="F098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pic>
          <p:nvPicPr>
            <p:cNvPr id="86" name="Picture 85" descr="Paralle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69180" y="1935367"/>
              <a:ext cx="411481" cy="26496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" name="Group 41"/>
          <p:cNvGrpSpPr/>
          <p:nvPr/>
        </p:nvGrpSpPr>
        <p:grpSpPr>
          <a:xfrm>
            <a:off x="4800600" y="3323351"/>
            <a:ext cx="1923723" cy="548640"/>
            <a:chOff x="4800600" y="3323351"/>
            <a:chExt cx="1923723" cy="548640"/>
          </a:xfrm>
        </p:grpSpPr>
        <p:sp>
          <p:nvSpPr>
            <p:cNvPr id="20" name="TextBox 19"/>
            <p:cNvSpPr txBox="1"/>
            <p:nvPr/>
          </p:nvSpPr>
          <p:spPr>
            <a:xfrm>
              <a:off x="5499308" y="3371968"/>
              <a:ext cx="1225015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Voice clip</a:t>
              </a:r>
            </a:p>
            <a:p>
              <a:pPr>
                <a:lnSpc>
                  <a:spcPts val="1400"/>
                </a:lnSpc>
              </a:pPr>
              <a:r>
                <a:rPr lang="en-US" sz="1000" dirty="0" smtClean="0">
                  <a:solidFill>
                    <a:srgbClr val="3B3B3B"/>
                  </a:solidFill>
                  <a:latin typeface="Aileron SemiBold" pitchFamily="50" charset="0"/>
                </a:rPr>
                <a:t>Created on the fly</a:t>
              </a:r>
              <a:endParaRPr lang="en-US" sz="1000" dirty="0">
                <a:solidFill>
                  <a:srgbClr val="3B3B3B"/>
                </a:solidFill>
                <a:latin typeface="Aileron SemiBold" pitchFamily="50" charset="0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4800600" y="3323351"/>
              <a:ext cx="548640" cy="54864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4" name="Picture 83" descr="Sms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26990" y="3458987"/>
              <a:ext cx="295860" cy="27736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350043"/>
            <a:ext cx="569977" cy="1036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0559" y="161925"/>
            <a:ext cx="2797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EA7D22"/>
                </a:solidFill>
                <a:latin typeface="Aileron Bold" pitchFamily="50" charset="0"/>
              </a:rPr>
              <a:t>Architecture Diagram</a:t>
            </a:r>
            <a:endParaRPr lang="en-US" sz="2000" dirty="0">
              <a:solidFill>
                <a:srgbClr val="EA7D22"/>
              </a:solidFill>
              <a:latin typeface="Aileron Bold" pitchFamily="50" charset="0"/>
            </a:endParaRPr>
          </a:p>
        </p:txBody>
      </p:sp>
      <p:pic>
        <p:nvPicPr>
          <p:cNvPr id="5" name="Picture 4" descr="Pagen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6296" y="4487778"/>
            <a:ext cx="426721" cy="4267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34400" y="4552951"/>
            <a:ext cx="2584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Aileron" pitchFamily="50" charset="0"/>
              </a:rPr>
              <a:t>9</a:t>
            </a:r>
            <a:endParaRPr lang="en-US" sz="1000" dirty="0">
              <a:solidFill>
                <a:schemeClr val="bg1"/>
              </a:solidFill>
              <a:latin typeface="Aileron" pitchFamily="50" charset="0"/>
            </a:endParaRPr>
          </a:p>
        </p:txBody>
      </p:sp>
      <p:pic>
        <p:nvPicPr>
          <p:cNvPr id="9" name="Picture 8" descr="Overview_diagram-01.png"/>
          <p:cNvPicPr>
            <a:picLocks noChangeAspect="1"/>
          </p:cNvPicPr>
          <p:nvPr/>
        </p:nvPicPr>
        <p:blipFill>
          <a:blip r:embed="rId4" cstate="print"/>
          <a:srcRect t="16296" b="17037"/>
          <a:stretch>
            <a:fillRect/>
          </a:stretch>
        </p:blipFill>
        <p:spPr>
          <a:xfrm>
            <a:off x="1354" y="971550"/>
            <a:ext cx="9141293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1870</TotalTime>
  <Words>509</Words>
  <Application>Microsoft Office PowerPoint</Application>
  <PresentationFormat>On-screen Show (16:9)</PresentationFormat>
  <Paragraphs>166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umang.sethi</dc:creator>
  <cp:lastModifiedBy>umang.sethi</cp:lastModifiedBy>
  <cp:revision>197</cp:revision>
  <dcterms:created xsi:type="dcterms:W3CDTF">2017-05-08T06:21:08Z</dcterms:created>
  <dcterms:modified xsi:type="dcterms:W3CDTF">2017-05-25T16:10:42Z</dcterms:modified>
</cp:coreProperties>
</file>